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4" r:id="rId2"/>
    <p:sldMasterId id="2147483660" r:id="rId3"/>
    <p:sldMasterId id="2147483672" r:id="rId4"/>
  </p:sldMasterIdLst>
  <p:notesMasterIdLst>
    <p:notesMasterId r:id="rId21"/>
  </p:notesMasterIdLst>
  <p:handoutMasterIdLst>
    <p:handoutMasterId r:id="rId22"/>
  </p:handoutMasterIdLst>
  <p:sldIdLst>
    <p:sldId id="256" r:id="rId5"/>
    <p:sldId id="261" r:id="rId6"/>
    <p:sldId id="277" r:id="rId7"/>
    <p:sldId id="262" r:id="rId8"/>
    <p:sldId id="263" r:id="rId9"/>
    <p:sldId id="272" r:id="rId10"/>
    <p:sldId id="273" r:id="rId11"/>
    <p:sldId id="274" r:id="rId12"/>
    <p:sldId id="276" r:id="rId13"/>
    <p:sldId id="278" r:id="rId14"/>
    <p:sldId id="279" r:id="rId15"/>
    <p:sldId id="280" r:id="rId16"/>
    <p:sldId id="281" r:id="rId17"/>
    <p:sldId id="282" r:id="rId18"/>
    <p:sldId id="271" r:id="rId19"/>
    <p:sldId id="258" r:id="rId20"/>
  </p:sldIdLst>
  <p:sldSz cx="9144000" cy="6858000" type="screen4x3"/>
  <p:notesSz cx="7010400" cy="92964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037A76EA-6CBF-EC49-B1B1-4BE8F594063A}">
          <p14:sldIdLst>
            <p14:sldId id="256"/>
            <p14:sldId id="261"/>
            <p14:sldId id="277"/>
            <p14:sldId id="262"/>
            <p14:sldId id="263"/>
            <p14:sldId id="272"/>
            <p14:sldId id="273"/>
            <p14:sldId id="274"/>
            <p14:sldId id="276"/>
            <p14:sldId id="278"/>
            <p14:sldId id="279"/>
            <p14:sldId id="280"/>
            <p14:sldId id="281"/>
            <p14:sldId id="282"/>
            <p14:sldId id="271"/>
            <p14:sldId id="258"/>
          </p14:sldIdLst>
        </p14:section>
        <p14:section name="Sección sin título" id="{E98B6C30-F9F9-BF4A-B4C2-4DABDC78797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9"/>
    <p:restoredTop sz="94665"/>
  </p:normalViewPr>
  <p:slideViewPr>
    <p:cSldViewPr snapToGrid="0" snapToObjects="1">
      <p:cViewPr varScale="1">
        <p:scale>
          <a:sx n="108" d="100"/>
          <a:sy n="108" d="100"/>
        </p:scale>
        <p:origin x="1704" y="1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CD7269AC-4A73-4E35-8FA4-30FBFD14CFF0}"/>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MX"/>
          </a:p>
        </p:txBody>
      </p:sp>
      <p:sp>
        <p:nvSpPr>
          <p:cNvPr id="3" name="Marcador de fecha 2">
            <a:extLst>
              <a:ext uri="{FF2B5EF4-FFF2-40B4-BE49-F238E27FC236}">
                <a16:creationId xmlns:a16="http://schemas.microsoft.com/office/drawing/2014/main" id="{A2910486-3D8E-4103-BB3D-13426F55AD5B}"/>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868F6A3-722D-4F8A-BAFD-ABD95E40D90B}" type="datetimeFigureOut">
              <a:rPr lang="es-MX" smtClean="0"/>
              <a:t>20/02/2020</a:t>
            </a:fld>
            <a:endParaRPr lang="es-MX"/>
          </a:p>
        </p:txBody>
      </p:sp>
      <p:sp>
        <p:nvSpPr>
          <p:cNvPr id="4" name="Marcador de pie de página 3">
            <a:extLst>
              <a:ext uri="{FF2B5EF4-FFF2-40B4-BE49-F238E27FC236}">
                <a16:creationId xmlns:a16="http://schemas.microsoft.com/office/drawing/2014/main" id="{F381DE3C-A675-4B0A-8688-0834DB454A51}"/>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5C46D57C-9D7E-4FB8-AD27-47516838409C}"/>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A6F4D8E-F95A-48E2-8D96-E3138C0A0892}" type="slidenum">
              <a:rPr lang="es-MX" smtClean="0"/>
              <a:t>‹Nº›</a:t>
            </a:fld>
            <a:endParaRPr lang="es-MX"/>
          </a:p>
        </p:txBody>
      </p:sp>
    </p:spTree>
    <p:extLst>
      <p:ext uri="{BB962C8B-B14F-4D97-AF65-F5344CB8AC3E}">
        <p14:creationId xmlns:p14="http://schemas.microsoft.com/office/powerpoint/2010/main" val="25210125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ES"/>
          </a:p>
        </p:txBody>
      </p:sp>
      <p:sp>
        <p:nvSpPr>
          <p:cNvPr id="3" name="Marcador de fecha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C5A90EF-4A52-AF41-A649-F08E16E5E8CB}" type="datetimeFigureOut">
              <a:rPr lang="es-ES" smtClean="0"/>
              <a:t>20/02/2020</a:t>
            </a:fld>
            <a:endParaRPr lang="es-ES"/>
          </a:p>
        </p:txBody>
      </p:sp>
      <p:sp>
        <p:nvSpPr>
          <p:cNvPr id="4" name="Marcador de imagen de diapositiva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s-ES"/>
          </a:p>
        </p:txBody>
      </p:sp>
      <p:sp>
        <p:nvSpPr>
          <p:cNvPr id="5" name="Marcador de notas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E922FDC-1E5C-6949-ACC9-98371F30477C}" type="slidenum">
              <a:rPr lang="es-ES" smtClean="0"/>
              <a:t>‹Nº›</a:t>
            </a:fld>
            <a:endParaRPr lang="es-ES"/>
          </a:p>
        </p:txBody>
      </p:sp>
    </p:spTree>
    <p:extLst>
      <p:ext uri="{BB962C8B-B14F-4D97-AF65-F5344CB8AC3E}">
        <p14:creationId xmlns:p14="http://schemas.microsoft.com/office/powerpoint/2010/main" val="19790080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922FDC-1E5C-6949-ACC9-98371F30477C}" type="slidenum">
              <a:rPr lang="es-ES" smtClean="0"/>
              <a:t>1</a:t>
            </a:fld>
            <a:endParaRPr lang="es-ES"/>
          </a:p>
        </p:txBody>
      </p:sp>
    </p:spTree>
    <p:extLst>
      <p:ext uri="{BB962C8B-B14F-4D97-AF65-F5344CB8AC3E}">
        <p14:creationId xmlns:p14="http://schemas.microsoft.com/office/powerpoint/2010/main" val="680749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85E26C62-09D1-2447-8339-382A61A39427}" type="datetimeFigureOut">
              <a:rPr lang="es-ES" smtClean="0"/>
              <a:t>20/02/2020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63C49DB-C6BE-164C-88E5-007FD68AC088}" type="slidenum">
              <a:rPr lang="es-ES" smtClean="0"/>
              <a:t>‹Nº›</a:t>
            </a:fld>
            <a:endParaRPr lang="es-ES"/>
          </a:p>
        </p:txBody>
      </p:sp>
    </p:spTree>
    <p:extLst>
      <p:ext uri="{BB962C8B-B14F-4D97-AF65-F5344CB8AC3E}">
        <p14:creationId xmlns:p14="http://schemas.microsoft.com/office/powerpoint/2010/main" val="2877702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85E26C62-09D1-2447-8339-382A61A39427}" type="datetimeFigureOut">
              <a:rPr lang="es-ES" smtClean="0"/>
              <a:t>20/02/2020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63C49DB-C6BE-164C-88E5-007FD68AC088}" type="slidenum">
              <a:rPr lang="es-ES" smtClean="0"/>
              <a:t>‹Nº›</a:t>
            </a:fld>
            <a:endParaRPr lang="es-ES"/>
          </a:p>
        </p:txBody>
      </p:sp>
    </p:spTree>
    <p:extLst>
      <p:ext uri="{BB962C8B-B14F-4D97-AF65-F5344CB8AC3E}">
        <p14:creationId xmlns:p14="http://schemas.microsoft.com/office/powerpoint/2010/main" val="3661412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85E26C62-09D1-2447-8339-382A61A39427}" type="datetimeFigureOut">
              <a:rPr lang="es-ES" smtClean="0"/>
              <a:t>20/02/2020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63C49DB-C6BE-164C-88E5-007FD68AC088}" type="slidenum">
              <a:rPr lang="es-ES" smtClean="0"/>
              <a:t>‹Nº›</a:t>
            </a:fld>
            <a:endParaRPr lang="es-ES"/>
          </a:p>
        </p:txBody>
      </p:sp>
    </p:spTree>
    <p:extLst>
      <p:ext uri="{BB962C8B-B14F-4D97-AF65-F5344CB8AC3E}">
        <p14:creationId xmlns:p14="http://schemas.microsoft.com/office/powerpoint/2010/main" val="2127113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a:prstGeom prst="rect">
            <a:avLst/>
          </a:prstGeo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a:xfrm>
            <a:off x="4419600" y="7174252"/>
            <a:ext cx="2133600" cy="365125"/>
          </a:xfrm>
          <a:prstGeom prst="rect">
            <a:avLst/>
          </a:prstGeom>
        </p:spPr>
        <p:txBody>
          <a:bodyPr/>
          <a:lstStyle/>
          <a:p>
            <a:fld id="{CB493713-51BA-2840-8E80-E466F47A062B}" type="datetimeFigureOut">
              <a:rPr lang="es-ES" smtClean="0"/>
              <a:t>20/02/2020</a:t>
            </a:fld>
            <a:endParaRPr lang="es-ES"/>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086CB4F6-067D-FE45-B892-F0D9801A8A26}" type="slidenum">
              <a:rPr lang="es-ES" smtClean="0"/>
              <a:t>‹Nº›</a:t>
            </a:fld>
            <a:endParaRPr lang="es-ES"/>
          </a:p>
        </p:txBody>
      </p:sp>
    </p:spTree>
    <p:extLst>
      <p:ext uri="{BB962C8B-B14F-4D97-AF65-F5344CB8AC3E}">
        <p14:creationId xmlns:p14="http://schemas.microsoft.com/office/powerpoint/2010/main" val="3116175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a:t>Clic para editar título</a:t>
            </a:r>
            <a:endParaRPr lang="es-ES"/>
          </a:p>
        </p:txBody>
      </p:sp>
      <p:sp>
        <p:nvSpPr>
          <p:cNvPr id="3" name="Marcador de contenido 2"/>
          <p:cNvSpPr>
            <a:spLocks noGrp="1"/>
          </p:cNvSpPr>
          <p:nvPr>
            <p:ph idx="1"/>
          </p:nvPr>
        </p:nvSpPr>
        <p:spPr>
          <a:xfrm>
            <a:off x="457200" y="1600200"/>
            <a:ext cx="8229600" cy="4525963"/>
          </a:xfrm>
          <a:prstGeom prst="rect">
            <a:avLst/>
          </a:prstGeo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a:xfrm>
            <a:off x="4419600" y="7174252"/>
            <a:ext cx="2133600" cy="365125"/>
          </a:xfrm>
          <a:prstGeom prst="rect">
            <a:avLst/>
          </a:prstGeom>
        </p:spPr>
        <p:txBody>
          <a:bodyPr/>
          <a:lstStyle/>
          <a:p>
            <a:fld id="{CB493713-51BA-2840-8E80-E466F47A062B}" type="datetimeFigureOut">
              <a:rPr lang="es-ES" smtClean="0"/>
              <a:t>20/02/2020</a:t>
            </a:fld>
            <a:endParaRPr lang="es-ES"/>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086CB4F6-067D-FE45-B892-F0D9801A8A26}" type="slidenum">
              <a:rPr lang="es-ES" smtClean="0"/>
              <a:t>‹Nº›</a:t>
            </a:fld>
            <a:endParaRPr lang="es-ES"/>
          </a:p>
        </p:txBody>
      </p:sp>
    </p:spTree>
    <p:extLst>
      <p:ext uri="{BB962C8B-B14F-4D97-AF65-F5344CB8AC3E}">
        <p14:creationId xmlns:p14="http://schemas.microsoft.com/office/powerpoint/2010/main" val="2856611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a:xfrm>
            <a:off x="4419600" y="7174252"/>
            <a:ext cx="2133600" cy="365125"/>
          </a:xfrm>
          <a:prstGeom prst="rect">
            <a:avLst/>
          </a:prstGeom>
        </p:spPr>
        <p:txBody>
          <a:bodyPr/>
          <a:lstStyle/>
          <a:p>
            <a:fld id="{CB493713-51BA-2840-8E80-E466F47A062B}" type="datetimeFigureOut">
              <a:rPr lang="es-ES" smtClean="0"/>
              <a:t>20/02/2020</a:t>
            </a:fld>
            <a:endParaRPr lang="es-ES"/>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086CB4F6-067D-FE45-B892-F0D9801A8A26}" type="slidenum">
              <a:rPr lang="es-ES" smtClean="0"/>
              <a:t>‹Nº›</a:t>
            </a:fld>
            <a:endParaRPr lang="es-ES"/>
          </a:p>
        </p:txBody>
      </p:sp>
    </p:spTree>
    <p:extLst>
      <p:ext uri="{BB962C8B-B14F-4D97-AF65-F5344CB8AC3E}">
        <p14:creationId xmlns:p14="http://schemas.microsoft.com/office/powerpoint/2010/main" val="3872688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a:xfrm>
            <a:off x="4419600" y="7174252"/>
            <a:ext cx="2133600" cy="365125"/>
          </a:xfrm>
          <a:prstGeom prst="rect">
            <a:avLst/>
          </a:prstGeom>
        </p:spPr>
        <p:txBody>
          <a:bodyPr/>
          <a:lstStyle/>
          <a:p>
            <a:fld id="{CB493713-51BA-2840-8E80-E466F47A062B}" type="datetimeFigureOut">
              <a:rPr lang="es-ES" smtClean="0"/>
              <a:t>20/02/2020</a:t>
            </a:fld>
            <a:endParaRPr lang="es-ES"/>
          </a:p>
        </p:txBody>
      </p:sp>
      <p:sp>
        <p:nvSpPr>
          <p:cNvPr id="6" name="Marcador de pie de página 5"/>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Marcador de número de diapositiva 6"/>
          <p:cNvSpPr>
            <a:spLocks noGrp="1"/>
          </p:cNvSpPr>
          <p:nvPr>
            <p:ph type="sldNum" sz="quarter" idx="12"/>
          </p:nvPr>
        </p:nvSpPr>
        <p:spPr>
          <a:xfrm>
            <a:off x="6553200" y="6356350"/>
            <a:ext cx="2133600" cy="365125"/>
          </a:xfrm>
          <a:prstGeom prst="rect">
            <a:avLst/>
          </a:prstGeom>
        </p:spPr>
        <p:txBody>
          <a:bodyPr/>
          <a:lstStyle/>
          <a:p>
            <a:fld id="{086CB4F6-067D-FE45-B892-F0D9801A8A26}" type="slidenum">
              <a:rPr lang="es-ES" smtClean="0"/>
              <a:t>‹Nº›</a:t>
            </a:fld>
            <a:endParaRPr lang="es-ES"/>
          </a:p>
        </p:txBody>
      </p:sp>
    </p:spTree>
    <p:extLst>
      <p:ext uri="{BB962C8B-B14F-4D97-AF65-F5344CB8AC3E}">
        <p14:creationId xmlns:p14="http://schemas.microsoft.com/office/powerpoint/2010/main" val="19635454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a:xfrm>
            <a:off x="4419600" y="7174252"/>
            <a:ext cx="2133600" cy="365125"/>
          </a:xfrm>
          <a:prstGeom prst="rect">
            <a:avLst/>
          </a:prstGeom>
        </p:spPr>
        <p:txBody>
          <a:bodyPr/>
          <a:lstStyle/>
          <a:p>
            <a:fld id="{CB493713-51BA-2840-8E80-E466F47A062B}" type="datetimeFigureOut">
              <a:rPr lang="es-ES" smtClean="0"/>
              <a:t>20/02/2020</a:t>
            </a:fld>
            <a:endParaRPr lang="es-ES"/>
          </a:p>
        </p:txBody>
      </p:sp>
      <p:sp>
        <p:nvSpPr>
          <p:cNvPr id="8" name="Marcador de pie de página 7"/>
          <p:cNvSpPr>
            <a:spLocks noGrp="1"/>
          </p:cNvSpPr>
          <p:nvPr>
            <p:ph type="ftr" sz="quarter" idx="11"/>
          </p:nvPr>
        </p:nvSpPr>
        <p:spPr>
          <a:xfrm>
            <a:off x="3124200" y="6356350"/>
            <a:ext cx="2895600" cy="365125"/>
          </a:xfrm>
          <a:prstGeom prst="rect">
            <a:avLst/>
          </a:prstGeom>
        </p:spPr>
        <p:txBody>
          <a:bodyPr/>
          <a:lstStyle/>
          <a:p>
            <a:endParaRPr lang="es-ES"/>
          </a:p>
        </p:txBody>
      </p:sp>
      <p:sp>
        <p:nvSpPr>
          <p:cNvPr id="9" name="Marcador de número de diapositiva 8"/>
          <p:cNvSpPr>
            <a:spLocks noGrp="1"/>
          </p:cNvSpPr>
          <p:nvPr>
            <p:ph type="sldNum" sz="quarter" idx="12"/>
          </p:nvPr>
        </p:nvSpPr>
        <p:spPr>
          <a:xfrm>
            <a:off x="6553200" y="6356350"/>
            <a:ext cx="2133600" cy="365125"/>
          </a:xfrm>
          <a:prstGeom prst="rect">
            <a:avLst/>
          </a:prstGeom>
        </p:spPr>
        <p:txBody>
          <a:bodyPr/>
          <a:lstStyle/>
          <a:p>
            <a:fld id="{086CB4F6-067D-FE45-B892-F0D9801A8A26}" type="slidenum">
              <a:rPr lang="es-ES" smtClean="0"/>
              <a:t>‹Nº›</a:t>
            </a:fld>
            <a:endParaRPr lang="es-ES"/>
          </a:p>
        </p:txBody>
      </p:sp>
    </p:spTree>
    <p:extLst>
      <p:ext uri="{BB962C8B-B14F-4D97-AF65-F5344CB8AC3E}">
        <p14:creationId xmlns:p14="http://schemas.microsoft.com/office/powerpoint/2010/main" val="518357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a:t>Clic para editar título</a:t>
            </a:r>
            <a:endParaRPr lang="es-ES"/>
          </a:p>
        </p:txBody>
      </p:sp>
      <p:sp>
        <p:nvSpPr>
          <p:cNvPr id="3" name="Marcador de fecha 2"/>
          <p:cNvSpPr>
            <a:spLocks noGrp="1"/>
          </p:cNvSpPr>
          <p:nvPr>
            <p:ph type="dt" sz="half" idx="10"/>
          </p:nvPr>
        </p:nvSpPr>
        <p:spPr>
          <a:xfrm>
            <a:off x="4419600" y="7174252"/>
            <a:ext cx="2133600" cy="365125"/>
          </a:xfrm>
          <a:prstGeom prst="rect">
            <a:avLst/>
          </a:prstGeom>
        </p:spPr>
        <p:txBody>
          <a:bodyPr/>
          <a:lstStyle/>
          <a:p>
            <a:fld id="{CB493713-51BA-2840-8E80-E466F47A062B}" type="datetimeFigureOut">
              <a:rPr lang="es-ES" smtClean="0"/>
              <a:t>20/02/2020</a:t>
            </a:fld>
            <a:endParaRPr lang="es-ES"/>
          </a:p>
        </p:txBody>
      </p:sp>
      <p:sp>
        <p:nvSpPr>
          <p:cNvPr id="4" name="Marcador de pie de página 3"/>
          <p:cNvSpPr>
            <a:spLocks noGrp="1"/>
          </p:cNvSpPr>
          <p:nvPr>
            <p:ph type="ftr" sz="quarter" idx="11"/>
          </p:nvPr>
        </p:nvSpPr>
        <p:spPr>
          <a:xfrm>
            <a:off x="3124200" y="6356350"/>
            <a:ext cx="2895600" cy="365125"/>
          </a:xfrm>
          <a:prstGeom prst="rect">
            <a:avLst/>
          </a:prstGeom>
        </p:spPr>
        <p:txBody>
          <a:bodyPr/>
          <a:lstStyle/>
          <a:p>
            <a:endParaRPr lang="es-ES"/>
          </a:p>
        </p:txBody>
      </p:sp>
      <p:sp>
        <p:nvSpPr>
          <p:cNvPr id="5" name="Marcador de número de diapositiva 4"/>
          <p:cNvSpPr>
            <a:spLocks noGrp="1"/>
          </p:cNvSpPr>
          <p:nvPr>
            <p:ph type="sldNum" sz="quarter" idx="12"/>
          </p:nvPr>
        </p:nvSpPr>
        <p:spPr>
          <a:xfrm>
            <a:off x="6553200" y="6356350"/>
            <a:ext cx="2133600" cy="365125"/>
          </a:xfrm>
          <a:prstGeom prst="rect">
            <a:avLst/>
          </a:prstGeom>
        </p:spPr>
        <p:txBody>
          <a:bodyPr/>
          <a:lstStyle/>
          <a:p>
            <a:fld id="{086CB4F6-067D-FE45-B892-F0D9801A8A26}" type="slidenum">
              <a:rPr lang="es-ES" smtClean="0"/>
              <a:t>‹Nº›</a:t>
            </a:fld>
            <a:endParaRPr lang="es-ES"/>
          </a:p>
        </p:txBody>
      </p:sp>
    </p:spTree>
    <p:extLst>
      <p:ext uri="{BB962C8B-B14F-4D97-AF65-F5344CB8AC3E}">
        <p14:creationId xmlns:p14="http://schemas.microsoft.com/office/powerpoint/2010/main" val="42320294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4419600" y="7174252"/>
            <a:ext cx="2133600" cy="365125"/>
          </a:xfrm>
          <a:prstGeom prst="rect">
            <a:avLst/>
          </a:prstGeom>
        </p:spPr>
        <p:txBody>
          <a:bodyPr/>
          <a:lstStyle/>
          <a:p>
            <a:fld id="{CB493713-51BA-2840-8E80-E466F47A062B}" type="datetimeFigureOut">
              <a:rPr lang="es-ES" smtClean="0"/>
              <a:t>20/02/2020</a:t>
            </a:fld>
            <a:endParaRPr lang="es-ES"/>
          </a:p>
        </p:txBody>
      </p:sp>
      <p:sp>
        <p:nvSpPr>
          <p:cNvPr id="3" name="Marcador de pie de página 2"/>
          <p:cNvSpPr>
            <a:spLocks noGrp="1"/>
          </p:cNvSpPr>
          <p:nvPr>
            <p:ph type="ftr" sz="quarter" idx="11"/>
          </p:nvPr>
        </p:nvSpPr>
        <p:spPr>
          <a:xfrm>
            <a:off x="3124200" y="6356350"/>
            <a:ext cx="2895600" cy="365125"/>
          </a:xfrm>
          <a:prstGeom prst="rect">
            <a:avLst/>
          </a:prstGeom>
        </p:spPr>
        <p:txBody>
          <a:bodyPr/>
          <a:lstStyle/>
          <a:p>
            <a:endParaRPr lang="es-ES"/>
          </a:p>
        </p:txBody>
      </p:sp>
      <p:sp>
        <p:nvSpPr>
          <p:cNvPr id="4" name="Marcador de número de diapositiva 3"/>
          <p:cNvSpPr>
            <a:spLocks noGrp="1"/>
          </p:cNvSpPr>
          <p:nvPr>
            <p:ph type="sldNum" sz="quarter" idx="12"/>
          </p:nvPr>
        </p:nvSpPr>
        <p:spPr>
          <a:xfrm>
            <a:off x="6553200" y="6356350"/>
            <a:ext cx="2133600" cy="365125"/>
          </a:xfrm>
          <a:prstGeom prst="rect">
            <a:avLst/>
          </a:prstGeom>
        </p:spPr>
        <p:txBody>
          <a:bodyPr/>
          <a:lstStyle/>
          <a:p>
            <a:fld id="{086CB4F6-067D-FE45-B892-F0D9801A8A26}" type="slidenum">
              <a:rPr lang="es-ES" smtClean="0"/>
              <a:t>‹Nº›</a:t>
            </a:fld>
            <a:endParaRPr lang="es-ES"/>
          </a:p>
        </p:txBody>
      </p:sp>
    </p:spTree>
    <p:extLst>
      <p:ext uri="{BB962C8B-B14F-4D97-AF65-F5344CB8AC3E}">
        <p14:creationId xmlns:p14="http://schemas.microsoft.com/office/powerpoint/2010/main" val="37518057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a:xfrm>
            <a:off x="4419600" y="7174252"/>
            <a:ext cx="2133600" cy="365125"/>
          </a:xfrm>
          <a:prstGeom prst="rect">
            <a:avLst/>
          </a:prstGeom>
        </p:spPr>
        <p:txBody>
          <a:bodyPr/>
          <a:lstStyle/>
          <a:p>
            <a:fld id="{CB493713-51BA-2840-8E80-E466F47A062B}" type="datetimeFigureOut">
              <a:rPr lang="es-ES" smtClean="0"/>
              <a:t>20/02/2020</a:t>
            </a:fld>
            <a:endParaRPr lang="es-ES"/>
          </a:p>
        </p:txBody>
      </p:sp>
      <p:sp>
        <p:nvSpPr>
          <p:cNvPr id="6" name="Marcador de pie de página 5"/>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Marcador de número de diapositiva 6"/>
          <p:cNvSpPr>
            <a:spLocks noGrp="1"/>
          </p:cNvSpPr>
          <p:nvPr>
            <p:ph type="sldNum" sz="quarter" idx="12"/>
          </p:nvPr>
        </p:nvSpPr>
        <p:spPr>
          <a:xfrm>
            <a:off x="6553200" y="6356350"/>
            <a:ext cx="2133600" cy="365125"/>
          </a:xfrm>
          <a:prstGeom prst="rect">
            <a:avLst/>
          </a:prstGeom>
        </p:spPr>
        <p:txBody>
          <a:bodyPr/>
          <a:lstStyle/>
          <a:p>
            <a:fld id="{086CB4F6-067D-FE45-B892-F0D9801A8A26}" type="slidenum">
              <a:rPr lang="es-ES" smtClean="0"/>
              <a:t>‹Nº›</a:t>
            </a:fld>
            <a:endParaRPr lang="es-ES"/>
          </a:p>
        </p:txBody>
      </p:sp>
    </p:spTree>
    <p:extLst>
      <p:ext uri="{BB962C8B-B14F-4D97-AF65-F5344CB8AC3E}">
        <p14:creationId xmlns:p14="http://schemas.microsoft.com/office/powerpoint/2010/main" val="701595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85E26C62-09D1-2447-8339-382A61A39427}" type="datetimeFigureOut">
              <a:rPr lang="es-ES" smtClean="0"/>
              <a:t>20/02/2020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63C49DB-C6BE-164C-88E5-007FD68AC088}" type="slidenum">
              <a:rPr lang="es-ES" smtClean="0"/>
              <a:t>‹Nº›</a:t>
            </a:fld>
            <a:endParaRPr lang="es-ES"/>
          </a:p>
        </p:txBody>
      </p:sp>
    </p:spTree>
    <p:extLst>
      <p:ext uri="{BB962C8B-B14F-4D97-AF65-F5344CB8AC3E}">
        <p14:creationId xmlns:p14="http://schemas.microsoft.com/office/powerpoint/2010/main" val="7464878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a:xfrm>
            <a:off x="4419600" y="7174252"/>
            <a:ext cx="2133600" cy="365125"/>
          </a:xfrm>
          <a:prstGeom prst="rect">
            <a:avLst/>
          </a:prstGeom>
        </p:spPr>
        <p:txBody>
          <a:bodyPr/>
          <a:lstStyle/>
          <a:p>
            <a:fld id="{CB493713-51BA-2840-8E80-E466F47A062B}" type="datetimeFigureOut">
              <a:rPr lang="es-ES" smtClean="0"/>
              <a:t>20/02/2020</a:t>
            </a:fld>
            <a:endParaRPr lang="es-ES"/>
          </a:p>
        </p:txBody>
      </p:sp>
      <p:sp>
        <p:nvSpPr>
          <p:cNvPr id="6" name="Marcador de pie de página 5"/>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Marcador de número de diapositiva 6"/>
          <p:cNvSpPr>
            <a:spLocks noGrp="1"/>
          </p:cNvSpPr>
          <p:nvPr>
            <p:ph type="sldNum" sz="quarter" idx="12"/>
          </p:nvPr>
        </p:nvSpPr>
        <p:spPr>
          <a:xfrm>
            <a:off x="6553200" y="6356350"/>
            <a:ext cx="2133600" cy="365125"/>
          </a:xfrm>
          <a:prstGeom prst="rect">
            <a:avLst/>
          </a:prstGeom>
        </p:spPr>
        <p:txBody>
          <a:bodyPr/>
          <a:lstStyle/>
          <a:p>
            <a:fld id="{086CB4F6-067D-FE45-B892-F0D9801A8A26}" type="slidenum">
              <a:rPr lang="es-ES" smtClean="0"/>
              <a:t>‹Nº›</a:t>
            </a:fld>
            <a:endParaRPr lang="es-ES"/>
          </a:p>
        </p:txBody>
      </p:sp>
    </p:spTree>
    <p:extLst>
      <p:ext uri="{BB962C8B-B14F-4D97-AF65-F5344CB8AC3E}">
        <p14:creationId xmlns:p14="http://schemas.microsoft.com/office/powerpoint/2010/main" val="36832925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a:t>Clic para editar título</a:t>
            </a:r>
            <a:endParaRPr lang="es-ES"/>
          </a:p>
        </p:txBody>
      </p:sp>
      <p:sp>
        <p:nvSpPr>
          <p:cNvPr id="3" name="Marcador de texto vertical 2"/>
          <p:cNvSpPr>
            <a:spLocks noGrp="1"/>
          </p:cNvSpPr>
          <p:nvPr>
            <p:ph type="body" orient="vert" idx="1"/>
          </p:nvPr>
        </p:nvSpPr>
        <p:spPr>
          <a:xfrm>
            <a:off x="457200" y="1600200"/>
            <a:ext cx="8229600" cy="4525963"/>
          </a:xfrm>
          <a:prstGeom prst="rect">
            <a:avLst/>
          </a:prstGeo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a:xfrm>
            <a:off x="4419600" y="7174252"/>
            <a:ext cx="2133600" cy="365125"/>
          </a:xfrm>
          <a:prstGeom prst="rect">
            <a:avLst/>
          </a:prstGeom>
        </p:spPr>
        <p:txBody>
          <a:bodyPr/>
          <a:lstStyle/>
          <a:p>
            <a:fld id="{CB493713-51BA-2840-8E80-E466F47A062B}" type="datetimeFigureOut">
              <a:rPr lang="es-ES" smtClean="0"/>
              <a:t>20/02/2020</a:t>
            </a:fld>
            <a:endParaRPr lang="es-ES"/>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086CB4F6-067D-FE45-B892-F0D9801A8A26}" type="slidenum">
              <a:rPr lang="es-ES" smtClean="0"/>
              <a:t>‹Nº›</a:t>
            </a:fld>
            <a:endParaRPr lang="es-ES"/>
          </a:p>
        </p:txBody>
      </p:sp>
    </p:spTree>
    <p:extLst>
      <p:ext uri="{BB962C8B-B14F-4D97-AF65-F5344CB8AC3E}">
        <p14:creationId xmlns:p14="http://schemas.microsoft.com/office/powerpoint/2010/main" val="20092386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a:prstGeom prst="rect">
            <a:avLst/>
          </a:prstGeo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a:xfrm>
            <a:off x="4419600" y="7174252"/>
            <a:ext cx="2133600" cy="365125"/>
          </a:xfrm>
          <a:prstGeom prst="rect">
            <a:avLst/>
          </a:prstGeom>
        </p:spPr>
        <p:txBody>
          <a:bodyPr/>
          <a:lstStyle/>
          <a:p>
            <a:fld id="{CB493713-51BA-2840-8E80-E466F47A062B}" type="datetimeFigureOut">
              <a:rPr lang="es-ES" smtClean="0"/>
              <a:t>20/02/2020</a:t>
            </a:fld>
            <a:endParaRPr lang="es-ES"/>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086CB4F6-067D-FE45-B892-F0D9801A8A26}" type="slidenum">
              <a:rPr lang="es-ES" smtClean="0"/>
              <a:t>‹Nº›</a:t>
            </a:fld>
            <a:endParaRPr lang="es-ES"/>
          </a:p>
        </p:txBody>
      </p:sp>
    </p:spTree>
    <p:extLst>
      <p:ext uri="{BB962C8B-B14F-4D97-AF65-F5344CB8AC3E}">
        <p14:creationId xmlns:p14="http://schemas.microsoft.com/office/powerpoint/2010/main" val="19131757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38529473-DA5A-0945-9236-2BBCE822419D}" type="datetimeFigureOut">
              <a:rPr lang="es-ES" smtClean="0"/>
              <a:t>20/02/2020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265DA8B-2362-4643-9EB9-8C0DA27B0E9B}" type="slidenum">
              <a:rPr lang="es-ES" smtClean="0"/>
              <a:t>‹Nº›</a:t>
            </a:fld>
            <a:endParaRPr lang="es-ES"/>
          </a:p>
        </p:txBody>
      </p:sp>
    </p:spTree>
    <p:extLst>
      <p:ext uri="{BB962C8B-B14F-4D97-AF65-F5344CB8AC3E}">
        <p14:creationId xmlns:p14="http://schemas.microsoft.com/office/powerpoint/2010/main" val="27472942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38529473-DA5A-0945-9236-2BBCE822419D}" type="datetimeFigureOut">
              <a:rPr lang="es-ES" smtClean="0"/>
              <a:t>20/02/2020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265DA8B-2362-4643-9EB9-8C0DA27B0E9B}" type="slidenum">
              <a:rPr lang="es-ES" smtClean="0"/>
              <a:t>‹Nº›</a:t>
            </a:fld>
            <a:endParaRPr lang="es-ES"/>
          </a:p>
        </p:txBody>
      </p:sp>
    </p:spTree>
    <p:extLst>
      <p:ext uri="{BB962C8B-B14F-4D97-AF65-F5344CB8AC3E}">
        <p14:creationId xmlns:p14="http://schemas.microsoft.com/office/powerpoint/2010/main" val="1195067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38529473-DA5A-0945-9236-2BBCE822419D}" type="datetimeFigureOut">
              <a:rPr lang="es-ES" smtClean="0"/>
              <a:t>20/02/2020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265DA8B-2362-4643-9EB9-8C0DA27B0E9B}" type="slidenum">
              <a:rPr lang="es-ES" smtClean="0"/>
              <a:t>‹Nº›</a:t>
            </a:fld>
            <a:endParaRPr lang="es-ES"/>
          </a:p>
        </p:txBody>
      </p:sp>
    </p:spTree>
    <p:extLst>
      <p:ext uri="{BB962C8B-B14F-4D97-AF65-F5344CB8AC3E}">
        <p14:creationId xmlns:p14="http://schemas.microsoft.com/office/powerpoint/2010/main" val="16598472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38529473-DA5A-0945-9236-2BBCE822419D}" type="datetimeFigureOut">
              <a:rPr lang="es-ES" smtClean="0"/>
              <a:t>20/02/2020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265DA8B-2362-4643-9EB9-8C0DA27B0E9B}" type="slidenum">
              <a:rPr lang="es-ES" smtClean="0"/>
              <a:t>‹Nº›</a:t>
            </a:fld>
            <a:endParaRPr lang="es-ES"/>
          </a:p>
        </p:txBody>
      </p:sp>
    </p:spTree>
    <p:extLst>
      <p:ext uri="{BB962C8B-B14F-4D97-AF65-F5344CB8AC3E}">
        <p14:creationId xmlns:p14="http://schemas.microsoft.com/office/powerpoint/2010/main" val="27528860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38529473-DA5A-0945-9236-2BBCE822419D}" type="datetimeFigureOut">
              <a:rPr lang="es-ES" smtClean="0"/>
              <a:t>20/02/2020</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8265DA8B-2362-4643-9EB9-8C0DA27B0E9B}" type="slidenum">
              <a:rPr lang="es-ES" smtClean="0"/>
              <a:t>‹Nº›</a:t>
            </a:fld>
            <a:endParaRPr lang="es-ES"/>
          </a:p>
        </p:txBody>
      </p:sp>
    </p:spTree>
    <p:extLst>
      <p:ext uri="{BB962C8B-B14F-4D97-AF65-F5344CB8AC3E}">
        <p14:creationId xmlns:p14="http://schemas.microsoft.com/office/powerpoint/2010/main" val="28883312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38529473-DA5A-0945-9236-2BBCE822419D}" type="datetimeFigureOut">
              <a:rPr lang="es-ES" smtClean="0"/>
              <a:t>20/02/2020</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8265DA8B-2362-4643-9EB9-8C0DA27B0E9B}" type="slidenum">
              <a:rPr lang="es-ES" smtClean="0"/>
              <a:t>‹Nº›</a:t>
            </a:fld>
            <a:endParaRPr lang="es-ES"/>
          </a:p>
        </p:txBody>
      </p:sp>
    </p:spTree>
    <p:extLst>
      <p:ext uri="{BB962C8B-B14F-4D97-AF65-F5344CB8AC3E}">
        <p14:creationId xmlns:p14="http://schemas.microsoft.com/office/powerpoint/2010/main" val="12408148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8529473-DA5A-0945-9236-2BBCE822419D}" type="datetimeFigureOut">
              <a:rPr lang="es-ES" smtClean="0"/>
              <a:t>20/02/2020</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8265DA8B-2362-4643-9EB9-8C0DA27B0E9B}" type="slidenum">
              <a:rPr lang="es-ES" smtClean="0"/>
              <a:t>‹Nº›</a:t>
            </a:fld>
            <a:endParaRPr lang="es-ES"/>
          </a:p>
        </p:txBody>
      </p:sp>
    </p:spTree>
    <p:extLst>
      <p:ext uri="{BB962C8B-B14F-4D97-AF65-F5344CB8AC3E}">
        <p14:creationId xmlns:p14="http://schemas.microsoft.com/office/powerpoint/2010/main" val="4091671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85E26C62-09D1-2447-8339-382A61A39427}" type="datetimeFigureOut">
              <a:rPr lang="es-ES" smtClean="0"/>
              <a:t>20/02/2020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63C49DB-C6BE-164C-88E5-007FD68AC088}" type="slidenum">
              <a:rPr lang="es-ES" smtClean="0"/>
              <a:t>‹Nº›</a:t>
            </a:fld>
            <a:endParaRPr lang="es-ES"/>
          </a:p>
        </p:txBody>
      </p:sp>
    </p:spTree>
    <p:extLst>
      <p:ext uri="{BB962C8B-B14F-4D97-AF65-F5344CB8AC3E}">
        <p14:creationId xmlns:p14="http://schemas.microsoft.com/office/powerpoint/2010/main" val="42912936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38529473-DA5A-0945-9236-2BBCE822419D}" type="datetimeFigureOut">
              <a:rPr lang="es-ES" smtClean="0"/>
              <a:t>20/02/2020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265DA8B-2362-4643-9EB9-8C0DA27B0E9B}" type="slidenum">
              <a:rPr lang="es-ES" smtClean="0"/>
              <a:t>‹Nº›</a:t>
            </a:fld>
            <a:endParaRPr lang="es-ES"/>
          </a:p>
        </p:txBody>
      </p:sp>
    </p:spTree>
    <p:extLst>
      <p:ext uri="{BB962C8B-B14F-4D97-AF65-F5344CB8AC3E}">
        <p14:creationId xmlns:p14="http://schemas.microsoft.com/office/powerpoint/2010/main" val="38302859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38529473-DA5A-0945-9236-2BBCE822419D}" type="datetimeFigureOut">
              <a:rPr lang="es-ES" smtClean="0"/>
              <a:t>20/02/2020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265DA8B-2362-4643-9EB9-8C0DA27B0E9B}" type="slidenum">
              <a:rPr lang="es-ES" smtClean="0"/>
              <a:t>‹Nº›</a:t>
            </a:fld>
            <a:endParaRPr lang="es-ES"/>
          </a:p>
        </p:txBody>
      </p:sp>
    </p:spTree>
    <p:extLst>
      <p:ext uri="{BB962C8B-B14F-4D97-AF65-F5344CB8AC3E}">
        <p14:creationId xmlns:p14="http://schemas.microsoft.com/office/powerpoint/2010/main" val="35532350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38529473-DA5A-0945-9236-2BBCE822419D}" type="datetimeFigureOut">
              <a:rPr lang="es-ES" smtClean="0"/>
              <a:t>20/02/2020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265DA8B-2362-4643-9EB9-8C0DA27B0E9B}" type="slidenum">
              <a:rPr lang="es-ES" smtClean="0"/>
              <a:t>‹Nº›</a:t>
            </a:fld>
            <a:endParaRPr lang="es-ES"/>
          </a:p>
        </p:txBody>
      </p:sp>
    </p:spTree>
    <p:extLst>
      <p:ext uri="{BB962C8B-B14F-4D97-AF65-F5344CB8AC3E}">
        <p14:creationId xmlns:p14="http://schemas.microsoft.com/office/powerpoint/2010/main" val="36253550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38529473-DA5A-0945-9236-2BBCE822419D}" type="datetimeFigureOut">
              <a:rPr lang="es-ES" smtClean="0"/>
              <a:t>20/02/2020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265DA8B-2362-4643-9EB9-8C0DA27B0E9B}" type="slidenum">
              <a:rPr lang="es-ES" smtClean="0"/>
              <a:t>‹Nº›</a:t>
            </a:fld>
            <a:endParaRPr lang="es-ES"/>
          </a:p>
        </p:txBody>
      </p:sp>
    </p:spTree>
    <p:extLst>
      <p:ext uri="{BB962C8B-B14F-4D97-AF65-F5344CB8AC3E}">
        <p14:creationId xmlns:p14="http://schemas.microsoft.com/office/powerpoint/2010/main" val="9404370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476C5AFE-3654-574A-B55C-CC93B0134942}" type="datetimeFigureOut">
              <a:rPr lang="es-ES" smtClean="0"/>
              <a:t>20/02/2020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E623A22-1E0C-0042-B297-379B5594F42C}" type="slidenum">
              <a:rPr lang="es-ES" smtClean="0"/>
              <a:t>‹Nº›</a:t>
            </a:fld>
            <a:endParaRPr lang="es-ES"/>
          </a:p>
        </p:txBody>
      </p:sp>
    </p:spTree>
    <p:extLst>
      <p:ext uri="{BB962C8B-B14F-4D97-AF65-F5344CB8AC3E}">
        <p14:creationId xmlns:p14="http://schemas.microsoft.com/office/powerpoint/2010/main" val="10294388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476C5AFE-3654-574A-B55C-CC93B0134942}" type="datetimeFigureOut">
              <a:rPr lang="es-ES" smtClean="0"/>
              <a:t>20/02/2020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E623A22-1E0C-0042-B297-379B5594F42C}" type="slidenum">
              <a:rPr lang="es-ES" smtClean="0"/>
              <a:t>‹Nº›</a:t>
            </a:fld>
            <a:endParaRPr lang="es-ES"/>
          </a:p>
        </p:txBody>
      </p:sp>
    </p:spTree>
    <p:extLst>
      <p:ext uri="{BB962C8B-B14F-4D97-AF65-F5344CB8AC3E}">
        <p14:creationId xmlns:p14="http://schemas.microsoft.com/office/powerpoint/2010/main" val="5338375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476C5AFE-3654-574A-B55C-CC93B0134942}" type="datetimeFigureOut">
              <a:rPr lang="es-ES" smtClean="0"/>
              <a:t>20/02/2020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E623A22-1E0C-0042-B297-379B5594F42C}" type="slidenum">
              <a:rPr lang="es-ES" smtClean="0"/>
              <a:t>‹Nº›</a:t>
            </a:fld>
            <a:endParaRPr lang="es-ES"/>
          </a:p>
        </p:txBody>
      </p:sp>
    </p:spTree>
    <p:extLst>
      <p:ext uri="{BB962C8B-B14F-4D97-AF65-F5344CB8AC3E}">
        <p14:creationId xmlns:p14="http://schemas.microsoft.com/office/powerpoint/2010/main" val="40509983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476C5AFE-3654-574A-B55C-CC93B0134942}" type="datetimeFigureOut">
              <a:rPr lang="es-ES" smtClean="0"/>
              <a:t>20/02/2020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E623A22-1E0C-0042-B297-379B5594F42C}" type="slidenum">
              <a:rPr lang="es-ES" smtClean="0"/>
              <a:t>‹Nº›</a:t>
            </a:fld>
            <a:endParaRPr lang="es-ES"/>
          </a:p>
        </p:txBody>
      </p:sp>
    </p:spTree>
    <p:extLst>
      <p:ext uri="{BB962C8B-B14F-4D97-AF65-F5344CB8AC3E}">
        <p14:creationId xmlns:p14="http://schemas.microsoft.com/office/powerpoint/2010/main" val="32474035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476C5AFE-3654-574A-B55C-CC93B0134942}" type="datetimeFigureOut">
              <a:rPr lang="es-ES" smtClean="0"/>
              <a:t>20/02/2020</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9E623A22-1E0C-0042-B297-379B5594F42C}" type="slidenum">
              <a:rPr lang="es-ES" smtClean="0"/>
              <a:t>‹Nº›</a:t>
            </a:fld>
            <a:endParaRPr lang="es-ES"/>
          </a:p>
        </p:txBody>
      </p:sp>
    </p:spTree>
    <p:extLst>
      <p:ext uri="{BB962C8B-B14F-4D97-AF65-F5344CB8AC3E}">
        <p14:creationId xmlns:p14="http://schemas.microsoft.com/office/powerpoint/2010/main" val="9573721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476C5AFE-3654-574A-B55C-CC93B0134942}" type="datetimeFigureOut">
              <a:rPr lang="es-ES" smtClean="0"/>
              <a:t>20/02/2020</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9E623A22-1E0C-0042-B297-379B5594F42C}" type="slidenum">
              <a:rPr lang="es-ES" smtClean="0"/>
              <a:t>‹Nº›</a:t>
            </a:fld>
            <a:endParaRPr lang="es-ES"/>
          </a:p>
        </p:txBody>
      </p:sp>
    </p:spTree>
    <p:extLst>
      <p:ext uri="{BB962C8B-B14F-4D97-AF65-F5344CB8AC3E}">
        <p14:creationId xmlns:p14="http://schemas.microsoft.com/office/powerpoint/2010/main" val="123540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85E26C62-09D1-2447-8339-382A61A39427}" type="datetimeFigureOut">
              <a:rPr lang="es-ES" smtClean="0"/>
              <a:t>20/02/2020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63C49DB-C6BE-164C-88E5-007FD68AC088}" type="slidenum">
              <a:rPr lang="es-ES" smtClean="0"/>
              <a:t>‹Nº›</a:t>
            </a:fld>
            <a:endParaRPr lang="es-ES"/>
          </a:p>
        </p:txBody>
      </p:sp>
    </p:spTree>
    <p:extLst>
      <p:ext uri="{BB962C8B-B14F-4D97-AF65-F5344CB8AC3E}">
        <p14:creationId xmlns:p14="http://schemas.microsoft.com/office/powerpoint/2010/main" val="29455801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76C5AFE-3654-574A-B55C-CC93B0134942}" type="datetimeFigureOut">
              <a:rPr lang="es-ES" smtClean="0"/>
              <a:t>20/02/2020</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9E623A22-1E0C-0042-B297-379B5594F42C}" type="slidenum">
              <a:rPr lang="es-ES" smtClean="0"/>
              <a:t>‹Nº›</a:t>
            </a:fld>
            <a:endParaRPr lang="es-ES"/>
          </a:p>
        </p:txBody>
      </p:sp>
    </p:spTree>
    <p:extLst>
      <p:ext uri="{BB962C8B-B14F-4D97-AF65-F5344CB8AC3E}">
        <p14:creationId xmlns:p14="http://schemas.microsoft.com/office/powerpoint/2010/main" val="3568990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476C5AFE-3654-574A-B55C-CC93B0134942}" type="datetimeFigureOut">
              <a:rPr lang="es-ES" smtClean="0"/>
              <a:t>20/02/2020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E623A22-1E0C-0042-B297-379B5594F42C}" type="slidenum">
              <a:rPr lang="es-ES" smtClean="0"/>
              <a:t>‹Nº›</a:t>
            </a:fld>
            <a:endParaRPr lang="es-ES"/>
          </a:p>
        </p:txBody>
      </p:sp>
    </p:spTree>
    <p:extLst>
      <p:ext uri="{BB962C8B-B14F-4D97-AF65-F5344CB8AC3E}">
        <p14:creationId xmlns:p14="http://schemas.microsoft.com/office/powerpoint/2010/main" val="39780081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476C5AFE-3654-574A-B55C-CC93B0134942}" type="datetimeFigureOut">
              <a:rPr lang="es-ES" smtClean="0"/>
              <a:t>20/02/2020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E623A22-1E0C-0042-B297-379B5594F42C}" type="slidenum">
              <a:rPr lang="es-ES" smtClean="0"/>
              <a:t>‹Nº›</a:t>
            </a:fld>
            <a:endParaRPr lang="es-ES"/>
          </a:p>
        </p:txBody>
      </p:sp>
    </p:spTree>
    <p:extLst>
      <p:ext uri="{BB962C8B-B14F-4D97-AF65-F5344CB8AC3E}">
        <p14:creationId xmlns:p14="http://schemas.microsoft.com/office/powerpoint/2010/main" val="26863959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476C5AFE-3654-574A-B55C-CC93B0134942}" type="datetimeFigureOut">
              <a:rPr lang="es-ES" smtClean="0"/>
              <a:t>20/02/2020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E623A22-1E0C-0042-B297-379B5594F42C}" type="slidenum">
              <a:rPr lang="es-ES" smtClean="0"/>
              <a:t>‹Nº›</a:t>
            </a:fld>
            <a:endParaRPr lang="es-ES"/>
          </a:p>
        </p:txBody>
      </p:sp>
    </p:spTree>
    <p:extLst>
      <p:ext uri="{BB962C8B-B14F-4D97-AF65-F5344CB8AC3E}">
        <p14:creationId xmlns:p14="http://schemas.microsoft.com/office/powerpoint/2010/main" val="3359392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476C5AFE-3654-574A-B55C-CC93B0134942}" type="datetimeFigureOut">
              <a:rPr lang="es-ES" smtClean="0"/>
              <a:t>20/02/2020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E623A22-1E0C-0042-B297-379B5594F42C}" type="slidenum">
              <a:rPr lang="es-ES" smtClean="0"/>
              <a:t>‹Nº›</a:t>
            </a:fld>
            <a:endParaRPr lang="es-ES"/>
          </a:p>
        </p:txBody>
      </p:sp>
    </p:spTree>
    <p:extLst>
      <p:ext uri="{BB962C8B-B14F-4D97-AF65-F5344CB8AC3E}">
        <p14:creationId xmlns:p14="http://schemas.microsoft.com/office/powerpoint/2010/main" val="3857931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85E26C62-09D1-2447-8339-382A61A39427}" type="datetimeFigureOut">
              <a:rPr lang="es-ES" smtClean="0"/>
              <a:t>20/02/2020</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E63C49DB-C6BE-164C-88E5-007FD68AC088}" type="slidenum">
              <a:rPr lang="es-ES" smtClean="0"/>
              <a:t>‹Nº›</a:t>
            </a:fld>
            <a:endParaRPr lang="es-ES"/>
          </a:p>
        </p:txBody>
      </p:sp>
    </p:spTree>
    <p:extLst>
      <p:ext uri="{BB962C8B-B14F-4D97-AF65-F5344CB8AC3E}">
        <p14:creationId xmlns:p14="http://schemas.microsoft.com/office/powerpoint/2010/main" val="2477972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85E26C62-09D1-2447-8339-382A61A39427}" type="datetimeFigureOut">
              <a:rPr lang="es-ES" smtClean="0"/>
              <a:t>20/02/2020</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E63C49DB-C6BE-164C-88E5-007FD68AC088}" type="slidenum">
              <a:rPr lang="es-ES" smtClean="0"/>
              <a:t>‹Nº›</a:t>
            </a:fld>
            <a:endParaRPr lang="es-ES"/>
          </a:p>
        </p:txBody>
      </p:sp>
    </p:spTree>
    <p:extLst>
      <p:ext uri="{BB962C8B-B14F-4D97-AF65-F5344CB8AC3E}">
        <p14:creationId xmlns:p14="http://schemas.microsoft.com/office/powerpoint/2010/main" val="527383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5E26C62-09D1-2447-8339-382A61A39427}" type="datetimeFigureOut">
              <a:rPr lang="es-ES" smtClean="0"/>
              <a:t>20/02/2020</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E63C49DB-C6BE-164C-88E5-007FD68AC088}" type="slidenum">
              <a:rPr lang="es-ES" smtClean="0"/>
              <a:t>‹Nº›</a:t>
            </a:fld>
            <a:endParaRPr lang="es-ES"/>
          </a:p>
        </p:txBody>
      </p:sp>
    </p:spTree>
    <p:extLst>
      <p:ext uri="{BB962C8B-B14F-4D97-AF65-F5344CB8AC3E}">
        <p14:creationId xmlns:p14="http://schemas.microsoft.com/office/powerpoint/2010/main" val="2425501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85E26C62-09D1-2447-8339-382A61A39427}" type="datetimeFigureOut">
              <a:rPr lang="es-ES" smtClean="0"/>
              <a:t>20/02/2020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63C49DB-C6BE-164C-88E5-007FD68AC088}" type="slidenum">
              <a:rPr lang="es-ES" smtClean="0"/>
              <a:t>‹Nº›</a:t>
            </a:fld>
            <a:endParaRPr lang="es-ES"/>
          </a:p>
        </p:txBody>
      </p:sp>
    </p:spTree>
    <p:extLst>
      <p:ext uri="{BB962C8B-B14F-4D97-AF65-F5344CB8AC3E}">
        <p14:creationId xmlns:p14="http://schemas.microsoft.com/office/powerpoint/2010/main" val="3139750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85E26C62-09D1-2447-8339-382A61A39427}" type="datetimeFigureOut">
              <a:rPr lang="es-ES" smtClean="0"/>
              <a:t>20/02/2020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63C49DB-C6BE-164C-88E5-007FD68AC088}" type="slidenum">
              <a:rPr lang="es-ES" smtClean="0"/>
              <a:t>‹Nº›</a:t>
            </a:fld>
            <a:endParaRPr lang="es-ES"/>
          </a:p>
        </p:txBody>
      </p:sp>
    </p:spTree>
    <p:extLst>
      <p:ext uri="{BB962C8B-B14F-4D97-AF65-F5344CB8AC3E}">
        <p14:creationId xmlns:p14="http://schemas.microsoft.com/office/powerpoint/2010/main" val="3285903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E26C62-09D1-2447-8339-382A61A39427}" type="datetimeFigureOut">
              <a:rPr lang="es-ES" smtClean="0"/>
              <a:t>20/02/2020</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3C49DB-C6BE-164C-88E5-007FD68AC088}" type="slidenum">
              <a:rPr lang="es-ES" smtClean="0"/>
              <a:t>‹Nº›</a:t>
            </a:fld>
            <a:endParaRPr lang="es-ES"/>
          </a:p>
        </p:txBody>
      </p:sp>
    </p:spTree>
    <p:extLst>
      <p:ext uri="{BB962C8B-B14F-4D97-AF65-F5344CB8AC3E}">
        <p14:creationId xmlns:p14="http://schemas.microsoft.com/office/powerpoint/2010/main" val="2988427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7" name="Imagen 6" descr="interior.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1"/>
            <a:ext cx="9164047" cy="7081309"/>
          </a:xfrm>
          <a:prstGeom prst="rect">
            <a:avLst/>
          </a:prstGeom>
        </p:spPr>
      </p:pic>
    </p:spTree>
    <p:extLst>
      <p:ext uri="{BB962C8B-B14F-4D97-AF65-F5344CB8AC3E}">
        <p14:creationId xmlns:p14="http://schemas.microsoft.com/office/powerpoint/2010/main" val="22750973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529473-DA5A-0945-9236-2BBCE822419D}" type="datetimeFigureOut">
              <a:rPr lang="es-ES" smtClean="0"/>
              <a:t>20/02/2020</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65DA8B-2362-4643-9EB9-8C0DA27B0E9B}" type="slidenum">
              <a:rPr lang="es-ES" smtClean="0"/>
              <a:t>‹Nº›</a:t>
            </a:fld>
            <a:endParaRPr lang="es-ES"/>
          </a:p>
        </p:txBody>
      </p:sp>
    </p:spTree>
    <p:extLst>
      <p:ext uri="{BB962C8B-B14F-4D97-AF65-F5344CB8AC3E}">
        <p14:creationId xmlns:p14="http://schemas.microsoft.com/office/powerpoint/2010/main" val="27689152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6C5AFE-3654-574A-B55C-CC93B0134942}" type="datetimeFigureOut">
              <a:rPr lang="es-ES" smtClean="0"/>
              <a:t>20/02/2020</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623A22-1E0C-0042-B297-379B5594F42C}" type="slidenum">
              <a:rPr lang="es-ES" smtClean="0"/>
              <a:t>‹Nº›</a:t>
            </a:fld>
            <a:endParaRPr lang="es-ES"/>
          </a:p>
        </p:txBody>
      </p:sp>
    </p:spTree>
    <p:extLst>
      <p:ext uri="{BB962C8B-B14F-4D97-AF65-F5344CB8AC3E}">
        <p14:creationId xmlns:p14="http://schemas.microsoft.com/office/powerpoint/2010/main" val="5019764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95" b="2509"/>
          <a:stretch/>
        </p:blipFill>
        <p:spPr>
          <a:xfrm>
            <a:off x="0" y="0"/>
            <a:ext cx="9135291" cy="6888480"/>
          </a:xfrm>
          <a:prstGeom prst="rect">
            <a:avLst/>
          </a:prstGeom>
        </p:spPr>
      </p:pic>
      <p:sp>
        <p:nvSpPr>
          <p:cNvPr id="5" name="CuadroTexto 4"/>
          <p:cNvSpPr txBox="1"/>
          <p:nvPr/>
        </p:nvSpPr>
        <p:spPr>
          <a:xfrm>
            <a:off x="0" y="4419600"/>
            <a:ext cx="9151172" cy="584776"/>
          </a:xfrm>
          <a:prstGeom prst="rect">
            <a:avLst/>
          </a:prstGeom>
          <a:noFill/>
          <a:ln>
            <a:noFill/>
          </a:ln>
        </p:spPr>
        <p:txBody>
          <a:bodyPr wrap="square" rtlCol="0">
            <a:spAutoFit/>
          </a:bodyPr>
          <a:lstStyle/>
          <a:p>
            <a:pPr algn="ctr"/>
            <a:r>
              <a:rPr lang="es-ES" sz="3200" dirty="0">
                <a:latin typeface="Raleway SemiBold"/>
                <a:cs typeface="Raleway SemiBold"/>
              </a:rPr>
              <a:t>SOLICITUD REGISTRO DE INGRESOS</a:t>
            </a:r>
          </a:p>
        </p:txBody>
      </p:sp>
      <p:sp>
        <p:nvSpPr>
          <p:cNvPr id="6" name="CuadroTexto 5"/>
          <p:cNvSpPr txBox="1"/>
          <p:nvPr/>
        </p:nvSpPr>
        <p:spPr>
          <a:xfrm>
            <a:off x="8709" y="5029200"/>
            <a:ext cx="9151172" cy="923330"/>
          </a:xfrm>
          <a:prstGeom prst="rect">
            <a:avLst/>
          </a:prstGeom>
          <a:noFill/>
          <a:ln>
            <a:noFill/>
          </a:ln>
        </p:spPr>
        <p:txBody>
          <a:bodyPr wrap="square" rtlCol="0">
            <a:spAutoFit/>
          </a:bodyPr>
          <a:lstStyle/>
          <a:p>
            <a:pPr algn="ctr"/>
            <a:r>
              <a:rPr lang="es-ES" dirty="0">
                <a:solidFill>
                  <a:srgbClr val="000000"/>
                </a:solidFill>
                <a:latin typeface="Raleway Regular"/>
                <a:cs typeface="Raleway Regular"/>
              </a:rPr>
              <a:t>INGRESO PROPIOS O INSTITUCIONALES</a:t>
            </a:r>
          </a:p>
          <a:p>
            <a:pPr algn="ctr"/>
            <a:r>
              <a:rPr lang="es-ES" dirty="0">
                <a:solidFill>
                  <a:srgbClr val="000000"/>
                </a:solidFill>
                <a:latin typeface="Raleway Regular"/>
                <a:cs typeface="Raleway Regular"/>
              </a:rPr>
              <a:t>INGRESO DE PROYECTOS/CONVENIOS</a:t>
            </a:r>
          </a:p>
          <a:p>
            <a:pPr algn="ctr"/>
            <a:r>
              <a:rPr lang="es-ES" dirty="0">
                <a:solidFill>
                  <a:srgbClr val="000000"/>
                </a:solidFill>
                <a:latin typeface="Raleway Regular"/>
                <a:cs typeface="Raleway Regular"/>
              </a:rPr>
              <a:t>REINTEGROS POR DIFERENTES MOTIVOS</a:t>
            </a:r>
          </a:p>
        </p:txBody>
      </p:sp>
    </p:spTree>
    <p:extLst>
      <p:ext uri="{BB962C8B-B14F-4D97-AF65-F5344CB8AC3E}">
        <p14:creationId xmlns:p14="http://schemas.microsoft.com/office/powerpoint/2010/main" val="1902154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F36A7F-D991-4969-BD62-C1B9889B0924}"/>
              </a:ext>
            </a:extLst>
          </p:cNvPr>
          <p:cNvSpPr>
            <a:spLocks noGrp="1"/>
          </p:cNvSpPr>
          <p:nvPr>
            <p:ph type="title"/>
          </p:nvPr>
        </p:nvSpPr>
        <p:spPr>
          <a:xfrm>
            <a:off x="0" y="-73164"/>
            <a:ext cx="8229600" cy="1143000"/>
          </a:xfrm>
        </p:spPr>
        <p:txBody>
          <a:bodyPr>
            <a:noAutofit/>
          </a:bodyPr>
          <a:lstStyle/>
          <a:p>
            <a:pPr algn="l"/>
            <a:r>
              <a:rPr lang="es-MX" sz="2000" dirty="0">
                <a:solidFill>
                  <a:schemeClr val="bg1"/>
                </a:solidFill>
                <a:latin typeface="Raleway" panose="020B0503030101060003" pitchFamily="34" charset="0"/>
              </a:rPr>
              <a:t>SOLICITUD DE REGISTRO DE REINTEGROS</a:t>
            </a:r>
            <a:endParaRPr lang="es-MX" sz="2000" b="1" dirty="0">
              <a:solidFill>
                <a:schemeClr val="bg1"/>
              </a:solidFill>
              <a:latin typeface="Raleway" panose="020B0503030101060003" pitchFamily="34" charset="0"/>
            </a:endParaRPr>
          </a:p>
        </p:txBody>
      </p:sp>
      <p:sp>
        <p:nvSpPr>
          <p:cNvPr id="6" name="CuadroTexto 5">
            <a:extLst>
              <a:ext uri="{FF2B5EF4-FFF2-40B4-BE49-F238E27FC236}">
                <a16:creationId xmlns:a16="http://schemas.microsoft.com/office/drawing/2014/main" id="{5E11C8E3-7B0B-4D87-B4EB-73BBAFF40652}"/>
              </a:ext>
            </a:extLst>
          </p:cNvPr>
          <p:cNvSpPr txBox="1"/>
          <p:nvPr/>
        </p:nvSpPr>
        <p:spPr>
          <a:xfrm>
            <a:off x="4216707" y="936010"/>
            <a:ext cx="4523763" cy="4985980"/>
          </a:xfrm>
          <a:prstGeom prst="rect">
            <a:avLst/>
          </a:prstGeom>
          <a:noFill/>
        </p:spPr>
        <p:txBody>
          <a:bodyPr wrap="square" rtlCol="0">
            <a:spAutoFit/>
          </a:bodyPr>
          <a:lstStyle/>
          <a:p>
            <a:pPr marL="285750" indent="-285750" algn="just">
              <a:buFont typeface="Wingdings" panose="05000000000000000000" pitchFamily="2" charset="2"/>
              <a:buChar char="v"/>
            </a:pPr>
            <a:r>
              <a:rPr lang="es-MX" b="1" dirty="0">
                <a:latin typeface="Raleway" panose="020B0503030101060003" pitchFamily="34" charset="0"/>
              </a:rPr>
              <a:t>FECHA</a:t>
            </a:r>
            <a:r>
              <a:rPr lang="es-MX" dirty="0">
                <a:latin typeface="Raleway" panose="020B0503030101060003" pitchFamily="34" charset="0"/>
              </a:rPr>
              <a:t>: ANOTAR LA FECHA DE PRESENTACIÓN DE ESTE FORMATO EN LA CAJA DE LA TESORERÍA UG.</a:t>
            </a:r>
          </a:p>
          <a:p>
            <a:pPr marL="285750" indent="-285750" algn="just">
              <a:buFont typeface="Wingdings" panose="05000000000000000000" pitchFamily="2" charset="2"/>
              <a:buChar char="v"/>
            </a:pPr>
            <a:endParaRPr lang="es-MX" b="1" dirty="0">
              <a:latin typeface="Raleway" panose="020B0503030101060003" pitchFamily="34" charset="0"/>
            </a:endParaRPr>
          </a:p>
          <a:p>
            <a:pPr marL="285750" indent="-285750" algn="just">
              <a:buFont typeface="Wingdings" panose="05000000000000000000" pitchFamily="2" charset="2"/>
              <a:buChar char="v"/>
            </a:pPr>
            <a:r>
              <a:rPr lang="es-MX" b="1" dirty="0">
                <a:latin typeface="Raleway" panose="020B0503030101060003" pitchFamily="34" charset="0"/>
              </a:rPr>
              <a:t>NOMBRE DEL SOLICITANTE: </a:t>
            </a:r>
            <a:r>
              <a:rPr lang="es-MX" dirty="0">
                <a:latin typeface="Raleway" panose="020B0503030101060003" pitchFamily="34" charset="0"/>
              </a:rPr>
              <a:t>SE ANOTARÁ EL NOMBRE A FAVOR DE QUIEN SE EXPEDIRÁ LA FICHA DE INGRESOS CORRESPONDIENTE.</a:t>
            </a:r>
          </a:p>
          <a:p>
            <a:pPr marL="285750" indent="-285750" algn="just">
              <a:buFont typeface="Wingdings" panose="05000000000000000000" pitchFamily="2" charset="2"/>
              <a:buChar char="v"/>
            </a:pPr>
            <a:endParaRPr lang="es-MX" sz="1200" dirty="0">
              <a:latin typeface="Raleway" panose="020B0503030101060003" pitchFamily="34" charset="0"/>
            </a:endParaRPr>
          </a:p>
          <a:p>
            <a:pPr marL="285750" indent="-285750" algn="just">
              <a:buFont typeface="Wingdings" panose="05000000000000000000" pitchFamily="2" charset="2"/>
              <a:buChar char="v"/>
            </a:pPr>
            <a:r>
              <a:rPr lang="es-MX" b="1" dirty="0">
                <a:latin typeface="Raleway" panose="020B0503030101060003" pitchFamily="34" charset="0"/>
              </a:rPr>
              <a:t>NÚMERO DE EMPLEADO (NUE): </a:t>
            </a:r>
            <a:r>
              <a:rPr lang="es-MX" dirty="0">
                <a:latin typeface="Raleway" panose="020B0503030101060003" pitchFamily="34" charset="0"/>
              </a:rPr>
              <a:t>ANOTAR EN CASO DE QUE APLIQUE.</a:t>
            </a:r>
          </a:p>
          <a:p>
            <a:pPr marL="285750" indent="-285750" algn="just">
              <a:buFont typeface="Wingdings" panose="05000000000000000000" pitchFamily="2" charset="2"/>
              <a:buChar char="v"/>
            </a:pPr>
            <a:endParaRPr lang="es-MX" b="1" dirty="0">
              <a:latin typeface="Raleway" panose="020B0503030101060003" pitchFamily="34" charset="0"/>
            </a:endParaRPr>
          </a:p>
          <a:p>
            <a:pPr marL="285750" indent="-285750" algn="just">
              <a:buFont typeface="Wingdings" panose="05000000000000000000" pitchFamily="2" charset="2"/>
              <a:buChar char="v"/>
            </a:pPr>
            <a:r>
              <a:rPr lang="es-MX" b="1" dirty="0">
                <a:latin typeface="Raleway" panose="020B0503030101060003" pitchFamily="34" charset="0"/>
              </a:rPr>
              <a:t>CONCEPTO DE INGRESO: </a:t>
            </a:r>
            <a:r>
              <a:rPr lang="es-MX" dirty="0">
                <a:latin typeface="Raleway" panose="020B0503030101060003" pitchFamily="34" charset="0"/>
              </a:rPr>
              <a:t>DESCRIBIR EL TIPO DE REINTEGRO A REGISTRAR, PROPORCIONANDO TODA LA INFORMACIÓN NECESARIA RESPECTO AL ORIGEN DEL RECURSO O MOTIVO DE REINTEGRO.</a:t>
            </a:r>
            <a:endParaRPr lang="es-MX" sz="1200" dirty="0">
              <a:latin typeface="Raleway" panose="020B0503030101060003" pitchFamily="34" charset="0"/>
            </a:endParaRPr>
          </a:p>
        </p:txBody>
      </p:sp>
      <p:pic>
        <p:nvPicPr>
          <p:cNvPr id="3" name="Imagen 2">
            <a:extLst>
              <a:ext uri="{FF2B5EF4-FFF2-40B4-BE49-F238E27FC236}">
                <a16:creationId xmlns:a16="http://schemas.microsoft.com/office/drawing/2014/main" id="{B1C3E98E-4F53-4CA0-BCE8-B11DBC047C19}"/>
              </a:ext>
            </a:extLst>
          </p:cNvPr>
          <p:cNvPicPr>
            <a:picLocks noChangeAspect="1"/>
          </p:cNvPicPr>
          <p:nvPr/>
        </p:nvPicPr>
        <p:blipFill>
          <a:blip r:embed="rId2"/>
          <a:stretch>
            <a:fillRect/>
          </a:stretch>
        </p:blipFill>
        <p:spPr>
          <a:xfrm>
            <a:off x="157831" y="2148557"/>
            <a:ext cx="4058876" cy="2076151"/>
          </a:xfrm>
          <a:prstGeom prst="rect">
            <a:avLst/>
          </a:prstGeom>
        </p:spPr>
      </p:pic>
    </p:spTree>
    <p:extLst>
      <p:ext uri="{BB962C8B-B14F-4D97-AF65-F5344CB8AC3E}">
        <p14:creationId xmlns:p14="http://schemas.microsoft.com/office/powerpoint/2010/main" val="1800266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F36A7F-D991-4969-BD62-C1B9889B0924}"/>
              </a:ext>
            </a:extLst>
          </p:cNvPr>
          <p:cNvSpPr>
            <a:spLocks noGrp="1"/>
          </p:cNvSpPr>
          <p:nvPr>
            <p:ph type="title"/>
          </p:nvPr>
        </p:nvSpPr>
        <p:spPr>
          <a:xfrm>
            <a:off x="0" y="-73164"/>
            <a:ext cx="8229600" cy="1143000"/>
          </a:xfrm>
        </p:spPr>
        <p:txBody>
          <a:bodyPr>
            <a:noAutofit/>
          </a:bodyPr>
          <a:lstStyle/>
          <a:p>
            <a:pPr algn="l"/>
            <a:r>
              <a:rPr lang="es-MX" sz="2000" dirty="0">
                <a:solidFill>
                  <a:schemeClr val="bg1"/>
                </a:solidFill>
                <a:latin typeface="Raleway" panose="020B0503030101060003" pitchFamily="34" charset="0"/>
              </a:rPr>
              <a:t>SOLICITUD DE REGISTRO DE REINTEGROS</a:t>
            </a:r>
            <a:endParaRPr lang="es-MX" sz="2000" b="1" dirty="0">
              <a:solidFill>
                <a:schemeClr val="bg1"/>
              </a:solidFill>
              <a:latin typeface="Raleway" panose="020B0503030101060003" pitchFamily="34" charset="0"/>
            </a:endParaRPr>
          </a:p>
        </p:txBody>
      </p:sp>
      <p:sp>
        <p:nvSpPr>
          <p:cNvPr id="6" name="CuadroTexto 5">
            <a:extLst>
              <a:ext uri="{FF2B5EF4-FFF2-40B4-BE49-F238E27FC236}">
                <a16:creationId xmlns:a16="http://schemas.microsoft.com/office/drawing/2014/main" id="{5E11C8E3-7B0B-4D87-B4EB-73BBAFF40652}"/>
              </a:ext>
            </a:extLst>
          </p:cNvPr>
          <p:cNvSpPr txBox="1"/>
          <p:nvPr/>
        </p:nvSpPr>
        <p:spPr>
          <a:xfrm>
            <a:off x="4216707" y="864986"/>
            <a:ext cx="4523763" cy="6032421"/>
          </a:xfrm>
          <a:prstGeom prst="rect">
            <a:avLst/>
          </a:prstGeom>
          <a:noFill/>
        </p:spPr>
        <p:txBody>
          <a:bodyPr wrap="square" rtlCol="0">
            <a:spAutoFit/>
          </a:bodyPr>
          <a:lstStyle/>
          <a:p>
            <a:pPr marL="285750" indent="-285750" algn="just">
              <a:buFont typeface="Wingdings" panose="05000000000000000000" pitchFamily="2" charset="2"/>
              <a:buChar char="v"/>
            </a:pPr>
            <a:r>
              <a:rPr lang="es-MX" b="1" dirty="0">
                <a:latin typeface="Raleway" panose="020B0503030101060003" pitchFamily="34" charset="0"/>
              </a:rPr>
              <a:t>NÚMERO DOCUMENTO SAP</a:t>
            </a:r>
            <a:r>
              <a:rPr lang="es-MX" dirty="0">
                <a:latin typeface="Raleway" panose="020B0503030101060003" pitchFamily="34" charset="0"/>
              </a:rPr>
              <a:t>: INDICAR EL NÚMERO DE DOCUMENTO CORRECTO Y EXACTO SEGÚN CORRESPONDA: PC17 </a:t>
            </a:r>
            <a:r>
              <a:rPr lang="es-MX" dirty="0" err="1">
                <a:latin typeface="Raleway" panose="020B0503030101060003" pitchFamily="34" charset="0"/>
              </a:rPr>
              <a:t>ó</a:t>
            </a:r>
            <a:r>
              <a:rPr lang="es-MX" dirty="0">
                <a:latin typeface="Raleway" panose="020B0503030101060003" pitchFamily="34" charset="0"/>
              </a:rPr>
              <a:t> SP19. </a:t>
            </a:r>
            <a:endParaRPr lang="es-MX" sz="1050" b="1" dirty="0">
              <a:solidFill>
                <a:srgbClr val="FF0000"/>
              </a:solidFill>
              <a:latin typeface="Raleway" panose="020B0503030101060003" pitchFamily="34" charset="0"/>
            </a:endParaRPr>
          </a:p>
          <a:p>
            <a:pPr marL="285750" indent="-285750" algn="just">
              <a:buFont typeface="Wingdings" panose="05000000000000000000" pitchFamily="2" charset="2"/>
              <a:buChar char="v"/>
            </a:pPr>
            <a:endParaRPr lang="es-MX" sz="1200" b="1" dirty="0">
              <a:latin typeface="Raleway" panose="020B0503030101060003" pitchFamily="34" charset="0"/>
            </a:endParaRPr>
          </a:p>
          <a:p>
            <a:pPr marL="285750" indent="-285750" algn="just">
              <a:buFont typeface="Wingdings" panose="05000000000000000000" pitchFamily="2" charset="2"/>
              <a:buChar char="v"/>
            </a:pPr>
            <a:r>
              <a:rPr lang="es-MX" b="1" dirty="0">
                <a:latin typeface="Raleway" panose="020B0503030101060003" pitchFamily="34" charset="0"/>
              </a:rPr>
              <a:t>TIPO DE REINTEGRO: </a:t>
            </a:r>
            <a:r>
              <a:rPr lang="es-MX" dirty="0">
                <a:latin typeface="Raleway" panose="020B0503030101060003" pitchFamily="34" charset="0"/>
              </a:rPr>
              <a:t>SEÑALAR CON UNA </a:t>
            </a:r>
            <a:r>
              <a:rPr lang="es-MX" dirty="0">
                <a:solidFill>
                  <a:srgbClr val="FF0000"/>
                </a:solidFill>
                <a:latin typeface="Wingdings 2" panose="05020102010507070707" pitchFamily="18" charset="2"/>
              </a:rPr>
              <a:t>O </a:t>
            </a:r>
            <a:r>
              <a:rPr lang="es-MX" dirty="0">
                <a:latin typeface="Raleway" panose="020B0503030101060003" pitchFamily="34" charset="0"/>
              </a:rPr>
              <a:t>EL TIPO DE REINTEGRO  QUE CORRESPONDE:</a:t>
            </a:r>
          </a:p>
          <a:p>
            <a:pPr algn="just"/>
            <a:r>
              <a:rPr lang="es-MX" sz="1500" dirty="0">
                <a:latin typeface="Raleway" panose="020B0503030101060003" pitchFamily="34" charset="0"/>
              </a:rPr>
              <a:t>    a) Adelanto de quincena;   </a:t>
            </a:r>
          </a:p>
          <a:p>
            <a:pPr algn="just"/>
            <a:r>
              <a:rPr lang="es-MX" sz="1500" dirty="0">
                <a:latin typeface="Raleway" panose="020B0503030101060003" pitchFamily="34" charset="0"/>
              </a:rPr>
              <a:t>    b) Becario PRODEP; </a:t>
            </a:r>
          </a:p>
          <a:p>
            <a:pPr algn="just"/>
            <a:r>
              <a:rPr lang="es-MX" sz="1500" dirty="0">
                <a:latin typeface="Raleway" panose="020B0503030101060003" pitchFamily="34" charset="0"/>
              </a:rPr>
              <a:t>    c) </a:t>
            </a:r>
            <a:r>
              <a:rPr lang="es-MX" sz="1500" dirty="0" err="1">
                <a:latin typeface="Raleway" panose="020B0503030101060003" pitchFamily="34" charset="0"/>
              </a:rPr>
              <a:t>CxC</a:t>
            </a:r>
            <a:r>
              <a:rPr lang="es-MX" sz="1500" dirty="0">
                <a:latin typeface="Raleway" panose="020B0503030101060003" pitchFamily="34" charset="0"/>
              </a:rPr>
              <a:t> Empleados (reintegros servicios</a:t>
            </a:r>
          </a:p>
          <a:p>
            <a:pPr algn="just"/>
            <a:r>
              <a:rPr lang="es-MX" sz="1500" dirty="0">
                <a:latin typeface="Raleway" panose="020B0503030101060003" pitchFamily="34" charset="0"/>
              </a:rPr>
              <a:t>        laborales); </a:t>
            </a:r>
          </a:p>
          <a:p>
            <a:pPr algn="just"/>
            <a:r>
              <a:rPr lang="es-MX" sz="1500" dirty="0">
                <a:latin typeface="Raleway" panose="020B0503030101060003" pitchFamily="34" charset="0"/>
              </a:rPr>
              <a:t>    d) Depósitos en Garantía; </a:t>
            </a:r>
          </a:p>
          <a:p>
            <a:pPr algn="just"/>
            <a:r>
              <a:rPr lang="es-MX" sz="1500" dirty="0">
                <a:latin typeface="Raleway" panose="020B0503030101060003" pitchFamily="34" charset="0"/>
              </a:rPr>
              <a:t>    e) Deudores; </a:t>
            </a:r>
          </a:p>
          <a:p>
            <a:pPr algn="just"/>
            <a:r>
              <a:rPr lang="es-MX" sz="1500" dirty="0">
                <a:latin typeface="Raleway" panose="020B0503030101060003" pitchFamily="34" charset="0"/>
              </a:rPr>
              <a:t>    f) Fideicomiso: </a:t>
            </a:r>
          </a:p>
          <a:p>
            <a:pPr algn="just"/>
            <a:r>
              <a:rPr lang="es-MX" sz="1500" dirty="0">
                <a:latin typeface="Raleway" panose="020B0503030101060003" pitchFamily="34" charset="0"/>
              </a:rPr>
              <a:t>    g) Fondo Revolvente; </a:t>
            </a:r>
          </a:p>
          <a:p>
            <a:pPr algn="just"/>
            <a:r>
              <a:rPr lang="es-MX" sz="1500" dirty="0">
                <a:latin typeface="Raleway" panose="020B0503030101060003" pitchFamily="34" charset="0"/>
              </a:rPr>
              <a:t>    h) Gastos por comprobar Nómina; </a:t>
            </a:r>
          </a:p>
          <a:p>
            <a:pPr algn="just"/>
            <a:r>
              <a:rPr lang="es-MX" sz="1500" dirty="0">
                <a:latin typeface="Raleway" panose="020B0503030101060003" pitchFamily="34" charset="0"/>
              </a:rPr>
              <a:t>    i) Prestamos Plan de Permanencia; </a:t>
            </a:r>
          </a:p>
          <a:p>
            <a:pPr algn="just"/>
            <a:r>
              <a:rPr lang="es-MX" sz="1500" dirty="0">
                <a:latin typeface="Raleway" panose="020B0503030101060003" pitchFamily="34" charset="0"/>
              </a:rPr>
              <a:t>    k) Reintegro de Gasto; </a:t>
            </a:r>
          </a:p>
          <a:p>
            <a:pPr algn="just"/>
            <a:r>
              <a:rPr lang="es-MX" sz="1500" dirty="0">
                <a:latin typeface="Raleway" panose="020B0503030101060003" pitchFamily="34" charset="0"/>
              </a:rPr>
              <a:t>    l) Anticipos de proveedores; </a:t>
            </a:r>
          </a:p>
          <a:p>
            <a:pPr algn="just"/>
            <a:r>
              <a:rPr lang="es-MX" sz="1500" dirty="0">
                <a:latin typeface="Raleway" panose="020B0503030101060003" pitchFamily="34" charset="0"/>
              </a:rPr>
              <a:t>    m) Otros (especificar cuenta de mayor de </a:t>
            </a:r>
          </a:p>
          <a:p>
            <a:pPr algn="just"/>
            <a:r>
              <a:rPr lang="es-MX" sz="1500" dirty="0">
                <a:latin typeface="Raleway" panose="020B0503030101060003" pitchFamily="34" charset="0"/>
              </a:rPr>
              <a:t>        </a:t>
            </a:r>
            <a:r>
              <a:rPr lang="es-MX" sz="1500" dirty="0" err="1">
                <a:latin typeface="Raleway" panose="020B0503030101060003" pitchFamily="34" charset="0"/>
              </a:rPr>
              <a:t>CxC</a:t>
            </a:r>
            <a:r>
              <a:rPr lang="es-MX" sz="1500" dirty="0">
                <a:latin typeface="Raleway" panose="020B0503030101060003" pitchFamily="34" charset="0"/>
              </a:rPr>
              <a:t> proporcionada por Contabilidad); </a:t>
            </a:r>
          </a:p>
          <a:p>
            <a:pPr algn="just"/>
            <a:r>
              <a:rPr lang="es-MX" sz="1500" dirty="0">
                <a:latin typeface="Raleway" panose="020B0503030101060003" pitchFamily="34" charset="0"/>
              </a:rPr>
              <a:t>    n) Préstamos FAS (señalar el importe a</a:t>
            </a:r>
          </a:p>
          <a:p>
            <a:pPr algn="just"/>
            <a:r>
              <a:rPr lang="es-MX" sz="1500" dirty="0">
                <a:latin typeface="Raleway" panose="020B0503030101060003" pitchFamily="34" charset="0"/>
              </a:rPr>
              <a:t>        liquidar a largo/corto plazo).</a:t>
            </a:r>
          </a:p>
        </p:txBody>
      </p:sp>
      <p:pic>
        <p:nvPicPr>
          <p:cNvPr id="4" name="Imagen 3">
            <a:extLst>
              <a:ext uri="{FF2B5EF4-FFF2-40B4-BE49-F238E27FC236}">
                <a16:creationId xmlns:a16="http://schemas.microsoft.com/office/drawing/2014/main" id="{2054D038-E39A-4297-A8DC-CCA5DC7AEB39}"/>
              </a:ext>
            </a:extLst>
          </p:cNvPr>
          <p:cNvPicPr>
            <a:picLocks noChangeAspect="1"/>
          </p:cNvPicPr>
          <p:nvPr/>
        </p:nvPicPr>
        <p:blipFill>
          <a:blip r:embed="rId2"/>
          <a:stretch>
            <a:fillRect/>
          </a:stretch>
        </p:blipFill>
        <p:spPr>
          <a:xfrm>
            <a:off x="157832" y="2862569"/>
            <a:ext cx="4058875" cy="2037253"/>
          </a:xfrm>
          <a:prstGeom prst="rect">
            <a:avLst/>
          </a:prstGeom>
        </p:spPr>
      </p:pic>
    </p:spTree>
    <p:extLst>
      <p:ext uri="{BB962C8B-B14F-4D97-AF65-F5344CB8AC3E}">
        <p14:creationId xmlns:p14="http://schemas.microsoft.com/office/powerpoint/2010/main" val="2821496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F36A7F-D991-4969-BD62-C1B9889B0924}"/>
              </a:ext>
            </a:extLst>
          </p:cNvPr>
          <p:cNvSpPr>
            <a:spLocks noGrp="1"/>
          </p:cNvSpPr>
          <p:nvPr>
            <p:ph type="title"/>
          </p:nvPr>
        </p:nvSpPr>
        <p:spPr>
          <a:xfrm>
            <a:off x="0" y="-73164"/>
            <a:ext cx="8229600" cy="1143000"/>
          </a:xfrm>
        </p:spPr>
        <p:txBody>
          <a:bodyPr>
            <a:noAutofit/>
          </a:bodyPr>
          <a:lstStyle/>
          <a:p>
            <a:pPr algn="l"/>
            <a:r>
              <a:rPr lang="es-MX" sz="2000" dirty="0">
                <a:solidFill>
                  <a:schemeClr val="bg1"/>
                </a:solidFill>
                <a:latin typeface="Raleway" panose="020B0503030101060003" pitchFamily="34" charset="0"/>
              </a:rPr>
              <a:t>SOLICITUD DE REGISTRO DE REINTEGROS</a:t>
            </a:r>
            <a:endParaRPr lang="es-MX" sz="2000" b="1" dirty="0">
              <a:solidFill>
                <a:schemeClr val="bg1"/>
              </a:solidFill>
              <a:latin typeface="Raleway" panose="020B0503030101060003" pitchFamily="34" charset="0"/>
            </a:endParaRPr>
          </a:p>
        </p:txBody>
      </p:sp>
      <p:sp>
        <p:nvSpPr>
          <p:cNvPr id="5" name="Rectángulo 4">
            <a:extLst>
              <a:ext uri="{FF2B5EF4-FFF2-40B4-BE49-F238E27FC236}">
                <a16:creationId xmlns:a16="http://schemas.microsoft.com/office/drawing/2014/main" id="{E5B46C93-F44A-4452-B2E3-37B89E719CBC}"/>
              </a:ext>
            </a:extLst>
          </p:cNvPr>
          <p:cNvSpPr/>
          <p:nvPr/>
        </p:nvSpPr>
        <p:spPr>
          <a:xfrm>
            <a:off x="4114800" y="1166840"/>
            <a:ext cx="4523763" cy="4524315"/>
          </a:xfrm>
          <a:prstGeom prst="rect">
            <a:avLst/>
          </a:prstGeom>
        </p:spPr>
        <p:txBody>
          <a:bodyPr wrap="square">
            <a:spAutoFit/>
          </a:bodyPr>
          <a:lstStyle/>
          <a:p>
            <a:pPr marL="285750" indent="-285750" algn="just">
              <a:buFont typeface="Wingdings" panose="05000000000000000000" pitchFamily="2" charset="2"/>
              <a:buChar char="v"/>
            </a:pPr>
            <a:r>
              <a:rPr lang="es-MX" b="1" dirty="0">
                <a:latin typeface="Raleway" panose="020B0503030101060003" pitchFamily="34" charset="0"/>
              </a:rPr>
              <a:t>IMPORTE TOTAL: </a:t>
            </a:r>
            <a:r>
              <a:rPr lang="es-MX" dirty="0">
                <a:latin typeface="Raleway" panose="020B0503030101060003" pitchFamily="34" charset="0"/>
              </a:rPr>
              <a:t>ANOTAR IMPORTE TOTAL DEL REINTEGRO CON NÚMERO Y LETRA</a:t>
            </a:r>
          </a:p>
          <a:p>
            <a:pPr marL="285750" indent="-285750" algn="just">
              <a:buFont typeface="Wingdings" panose="05000000000000000000" pitchFamily="2" charset="2"/>
              <a:buChar char="v"/>
            </a:pPr>
            <a:endParaRPr lang="es-MX" dirty="0">
              <a:latin typeface="Raleway" panose="020B0503030101060003" pitchFamily="34" charset="0"/>
            </a:endParaRPr>
          </a:p>
          <a:p>
            <a:pPr marL="285750" indent="-285750" algn="just">
              <a:buFont typeface="Wingdings" panose="05000000000000000000" pitchFamily="2" charset="2"/>
              <a:buChar char="v"/>
            </a:pPr>
            <a:r>
              <a:rPr lang="es-MX" dirty="0">
                <a:latin typeface="Raleway" panose="020B0503030101060003" pitchFamily="34" charset="0"/>
              </a:rPr>
              <a:t>ADELANTE DE CADA UNO DE LOS CONCEPTOS DE REINTEGRO HAY UN INDICADOR:(A),(D),(J), ETC. Y SIRVEN PARA ASEGURAR EL REGISTRO CORRECTO DEL REINTEGRO.</a:t>
            </a:r>
          </a:p>
          <a:p>
            <a:pPr marL="285750" indent="-285750" algn="just">
              <a:buFont typeface="Wingdings" panose="05000000000000000000" pitchFamily="2" charset="2"/>
              <a:buChar char="v"/>
            </a:pPr>
            <a:endParaRPr lang="es-MX" dirty="0">
              <a:latin typeface="Raleway" panose="020B0503030101060003" pitchFamily="34" charset="0"/>
            </a:endParaRPr>
          </a:p>
          <a:p>
            <a:pPr marL="285750" indent="-285750" algn="just">
              <a:buFont typeface="Wingdings" panose="05000000000000000000" pitchFamily="2" charset="2"/>
              <a:buChar char="v"/>
            </a:pPr>
            <a:r>
              <a:rPr lang="es-MX" b="1" dirty="0">
                <a:latin typeface="Raleway" panose="020B0503030101060003" pitchFamily="34" charset="0"/>
              </a:rPr>
              <a:t>DATOS DEL DEPÓSITO: </a:t>
            </a:r>
            <a:r>
              <a:rPr lang="es-MX" dirty="0">
                <a:latin typeface="Raleway" panose="020B0503030101060003" pitchFamily="34" charset="0"/>
              </a:rPr>
              <a:t> SEÑALAR EL BANCO, NÚMERO DE CUENTA Y FECHA DEL DEPÓSITO O TRANSFERENCIA ELECTRÓNICA QUE AMPARA EL REINTEGRO A REGISTRAR. </a:t>
            </a:r>
          </a:p>
          <a:p>
            <a:pPr marL="285750" indent="-285750" algn="just">
              <a:buFont typeface="Wingdings" panose="05000000000000000000" pitchFamily="2" charset="2"/>
              <a:buChar char="v"/>
            </a:pPr>
            <a:endParaRPr lang="es-MX" dirty="0">
              <a:solidFill>
                <a:srgbClr val="FF0000"/>
              </a:solidFill>
              <a:latin typeface="Raleway" panose="020B0503030101060003" pitchFamily="34" charset="0"/>
            </a:endParaRPr>
          </a:p>
        </p:txBody>
      </p:sp>
      <p:pic>
        <p:nvPicPr>
          <p:cNvPr id="3" name="Imagen 2">
            <a:extLst>
              <a:ext uri="{FF2B5EF4-FFF2-40B4-BE49-F238E27FC236}">
                <a16:creationId xmlns:a16="http://schemas.microsoft.com/office/drawing/2014/main" id="{A786B1D4-44C0-436C-A1D0-C23D49F13F41}"/>
              </a:ext>
            </a:extLst>
          </p:cNvPr>
          <p:cNvPicPr>
            <a:picLocks noChangeAspect="1"/>
          </p:cNvPicPr>
          <p:nvPr/>
        </p:nvPicPr>
        <p:blipFill>
          <a:blip r:embed="rId2"/>
          <a:stretch>
            <a:fillRect/>
          </a:stretch>
        </p:blipFill>
        <p:spPr>
          <a:xfrm>
            <a:off x="55925" y="2247761"/>
            <a:ext cx="4058875" cy="2362474"/>
          </a:xfrm>
          <a:prstGeom prst="rect">
            <a:avLst/>
          </a:prstGeom>
        </p:spPr>
      </p:pic>
    </p:spTree>
    <p:extLst>
      <p:ext uri="{BB962C8B-B14F-4D97-AF65-F5344CB8AC3E}">
        <p14:creationId xmlns:p14="http://schemas.microsoft.com/office/powerpoint/2010/main" val="797611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F36A7F-D991-4969-BD62-C1B9889B0924}"/>
              </a:ext>
            </a:extLst>
          </p:cNvPr>
          <p:cNvSpPr>
            <a:spLocks noGrp="1"/>
          </p:cNvSpPr>
          <p:nvPr>
            <p:ph type="title"/>
          </p:nvPr>
        </p:nvSpPr>
        <p:spPr>
          <a:xfrm>
            <a:off x="0" y="-73164"/>
            <a:ext cx="8229600" cy="1143000"/>
          </a:xfrm>
        </p:spPr>
        <p:txBody>
          <a:bodyPr>
            <a:noAutofit/>
          </a:bodyPr>
          <a:lstStyle/>
          <a:p>
            <a:pPr algn="l"/>
            <a:r>
              <a:rPr lang="es-MX" sz="2000" dirty="0">
                <a:solidFill>
                  <a:schemeClr val="bg1"/>
                </a:solidFill>
                <a:latin typeface="Raleway" panose="020B0503030101060003" pitchFamily="34" charset="0"/>
              </a:rPr>
              <a:t>SOLICITUD DE REGISTRO DE REINTEGROS</a:t>
            </a:r>
            <a:endParaRPr lang="es-MX" sz="2000" b="1" dirty="0">
              <a:solidFill>
                <a:schemeClr val="bg1"/>
              </a:solidFill>
              <a:latin typeface="Raleway" panose="020B0503030101060003" pitchFamily="34" charset="0"/>
            </a:endParaRPr>
          </a:p>
        </p:txBody>
      </p:sp>
      <p:sp>
        <p:nvSpPr>
          <p:cNvPr id="6" name="CuadroTexto 5">
            <a:extLst>
              <a:ext uri="{FF2B5EF4-FFF2-40B4-BE49-F238E27FC236}">
                <a16:creationId xmlns:a16="http://schemas.microsoft.com/office/drawing/2014/main" id="{E90AE3B6-4151-4E4C-99B4-A73C0353DA7E}"/>
              </a:ext>
            </a:extLst>
          </p:cNvPr>
          <p:cNvSpPr txBox="1"/>
          <p:nvPr/>
        </p:nvSpPr>
        <p:spPr>
          <a:xfrm>
            <a:off x="4216708" y="2136337"/>
            <a:ext cx="4523763" cy="2585323"/>
          </a:xfrm>
          <a:prstGeom prst="rect">
            <a:avLst/>
          </a:prstGeom>
          <a:noFill/>
        </p:spPr>
        <p:txBody>
          <a:bodyPr wrap="square" rtlCol="0">
            <a:spAutoFit/>
          </a:bodyPr>
          <a:lstStyle/>
          <a:p>
            <a:pPr algn="just"/>
            <a:endParaRPr lang="es-MX" dirty="0">
              <a:latin typeface="Raleway" panose="020B0503030101060003" pitchFamily="34" charset="0"/>
            </a:endParaRPr>
          </a:p>
          <a:p>
            <a:pPr marL="285750" indent="-285750" algn="just">
              <a:buFont typeface="Wingdings" panose="05000000000000000000" pitchFamily="2" charset="2"/>
              <a:buChar char="v"/>
            </a:pPr>
            <a:r>
              <a:rPr lang="es-MX" b="1" dirty="0">
                <a:latin typeface="Raleway" panose="020B0503030101060003" pitchFamily="34" charset="0"/>
              </a:rPr>
              <a:t>DATOS DEL SOLICITANTE: </a:t>
            </a:r>
            <a:r>
              <a:rPr lang="es-MX" dirty="0">
                <a:latin typeface="Raleway" panose="020B0503030101060003" pitchFamily="34" charset="0"/>
              </a:rPr>
              <a:t>SEÑALAR NOMBRE COMPLETO, EXTENSIÓN O TELÉFONO DE CONTACTO PARA ACLARACIONES, CORREO ELECTRÓNICO, ENTIDAD O DEPENDENCIA A LA QUE SE ENCUENTRA ADSCRITO Y LA FIRMA AUTOGRAFA DEL FORMATO.</a:t>
            </a:r>
          </a:p>
        </p:txBody>
      </p:sp>
      <p:pic>
        <p:nvPicPr>
          <p:cNvPr id="4" name="Imagen 3">
            <a:extLst>
              <a:ext uri="{FF2B5EF4-FFF2-40B4-BE49-F238E27FC236}">
                <a16:creationId xmlns:a16="http://schemas.microsoft.com/office/drawing/2014/main" id="{9089276F-7E65-4537-97A5-1EBA38D424C8}"/>
              </a:ext>
            </a:extLst>
          </p:cNvPr>
          <p:cNvPicPr>
            <a:picLocks noChangeAspect="1"/>
          </p:cNvPicPr>
          <p:nvPr/>
        </p:nvPicPr>
        <p:blipFill>
          <a:blip r:embed="rId2"/>
          <a:stretch>
            <a:fillRect/>
          </a:stretch>
        </p:blipFill>
        <p:spPr>
          <a:xfrm>
            <a:off x="157833" y="2769888"/>
            <a:ext cx="4058875" cy="1318223"/>
          </a:xfrm>
          <a:prstGeom prst="rect">
            <a:avLst/>
          </a:prstGeom>
        </p:spPr>
      </p:pic>
    </p:spTree>
    <p:extLst>
      <p:ext uri="{BB962C8B-B14F-4D97-AF65-F5344CB8AC3E}">
        <p14:creationId xmlns:p14="http://schemas.microsoft.com/office/powerpoint/2010/main" val="961558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F36A7F-D991-4969-BD62-C1B9889B0924}"/>
              </a:ext>
            </a:extLst>
          </p:cNvPr>
          <p:cNvSpPr>
            <a:spLocks noGrp="1"/>
          </p:cNvSpPr>
          <p:nvPr>
            <p:ph type="title"/>
          </p:nvPr>
        </p:nvSpPr>
        <p:spPr>
          <a:xfrm>
            <a:off x="0" y="-73164"/>
            <a:ext cx="8229600" cy="1143000"/>
          </a:xfrm>
        </p:spPr>
        <p:txBody>
          <a:bodyPr>
            <a:noAutofit/>
          </a:bodyPr>
          <a:lstStyle/>
          <a:p>
            <a:pPr algn="l"/>
            <a:r>
              <a:rPr lang="es-MX" sz="2000" dirty="0">
                <a:solidFill>
                  <a:schemeClr val="bg1"/>
                </a:solidFill>
                <a:latin typeface="Raleway" panose="020B0503030101060003" pitchFamily="34" charset="0"/>
              </a:rPr>
              <a:t>SOLICITUD DE REGISTRO DE INGRESOS Y REINTEGROS</a:t>
            </a:r>
            <a:endParaRPr lang="es-MX" sz="2000" b="1" dirty="0">
              <a:solidFill>
                <a:schemeClr val="bg1"/>
              </a:solidFill>
              <a:latin typeface="Raleway" panose="020B0503030101060003" pitchFamily="34" charset="0"/>
            </a:endParaRPr>
          </a:p>
        </p:txBody>
      </p:sp>
      <p:sp>
        <p:nvSpPr>
          <p:cNvPr id="3" name="Rectángulo 2">
            <a:extLst>
              <a:ext uri="{FF2B5EF4-FFF2-40B4-BE49-F238E27FC236}">
                <a16:creationId xmlns:a16="http://schemas.microsoft.com/office/drawing/2014/main" id="{64F50B7D-D9AB-4B03-B759-C29B406474FA}"/>
              </a:ext>
            </a:extLst>
          </p:cNvPr>
          <p:cNvSpPr/>
          <p:nvPr/>
        </p:nvSpPr>
        <p:spPr>
          <a:xfrm>
            <a:off x="292962" y="1069836"/>
            <a:ext cx="8229599" cy="4247317"/>
          </a:xfrm>
          <a:prstGeom prst="rect">
            <a:avLst/>
          </a:prstGeom>
        </p:spPr>
        <p:txBody>
          <a:bodyPr wrap="square">
            <a:spAutoFit/>
          </a:bodyPr>
          <a:lstStyle/>
          <a:p>
            <a:pPr algn="just"/>
            <a:endParaRPr lang="es-MX" dirty="0">
              <a:latin typeface="Raleway" panose="020B0503030101060003" pitchFamily="34" charset="0"/>
            </a:endParaRPr>
          </a:p>
          <a:p>
            <a:pPr marL="285750" indent="-285750" algn="just">
              <a:buFont typeface="Wingdings" panose="05000000000000000000" pitchFamily="2" charset="2"/>
              <a:buChar char="v"/>
            </a:pPr>
            <a:r>
              <a:rPr lang="es-MX" dirty="0">
                <a:latin typeface="Raleway" panose="020B0503030101060003" pitchFamily="34" charset="0"/>
              </a:rPr>
              <a:t>UNA VEZ REGISTRADO EL INGRESO O REINTEGRO SOLICITADO, LA ENCARGADA DE CAJA, ENTREGARÁ LA FICHA DE INGRESOS CORRESPONDIENTE EN ORIGINAL (EJEMPLAR AZUL) Y  SU RESPECTIVO DUPLICADO (EJEMPLAR ROSA) EL CUAL SERVIRÁ COMO COMPROBANTE DE HABER REALIZADO DICHO TRAMITE.</a:t>
            </a:r>
          </a:p>
          <a:p>
            <a:pPr marL="285750" indent="-285750" algn="just">
              <a:buFont typeface="Wingdings" panose="05000000000000000000" pitchFamily="2" charset="2"/>
              <a:buChar char="v"/>
            </a:pPr>
            <a:endParaRPr lang="es-MX" dirty="0">
              <a:latin typeface="Raleway" panose="020B0503030101060003" pitchFamily="34" charset="0"/>
            </a:endParaRPr>
          </a:p>
          <a:p>
            <a:pPr marL="285750" indent="-285750" algn="just">
              <a:buFont typeface="Wingdings" panose="05000000000000000000" pitchFamily="2" charset="2"/>
              <a:buChar char="v"/>
            </a:pPr>
            <a:r>
              <a:rPr lang="es-MX" dirty="0">
                <a:latin typeface="Raleway" panose="020B0503030101060003" pitchFamily="34" charset="0"/>
              </a:rPr>
              <a:t>ES IMPORTANTE CONSERVAR DICHOS COMPROBANTES PARA ACLARACIONES FUTURAS O EN CASO NECESARIO, POR MOTIVOS DE AUDITORIA.</a:t>
            </a:r>
          </a:p>
          <a:p>
            <a:pPr marL="285750" indent="-285750" algn="just">
              <a:buFont typeface="Wingdings" panose="05000000000000000000" pitchFamily="2" charset="2"/>
              <a:buChar char="v"/>
            </a:pPr>
            <a:endParaRPr lang="es-MX" dirty="0">
              <a:latin typeface="Raleway" panose="020B0503030101060003" pitchFamily="34" charset="0"/>
            </a:endParaRPr>
          </a:p>
          <a:p>
            <a:pPr marL="285750" indent="-285750" algn="just">
              <a:buFont typeface="Wingdings" panose="05000000000000000000" pitchFamily="2" charset="2"/>
              <a:buChar char="v"/>
            </a:pPr>
            <a:r>
              <a:rPr lang="es-MX" dirty="0">
                <a:latin typeface="Raleway" panose="020B0503030101060003" pitchFamily="34" charset="0"/>
              </a:rPr>
              <a:t>EN EL CASO DE REGISTRO DE INGRESOS DERIVADO DEL PAGO DE SERVICIOS AMPARADO EN UN CFDI PREVIAMENTE EMITIDO, LA FICHA DE INGRESOS ES INDISPENSABLE PARA GENERAR EL CFDI POR COMPLEMENTO DE PAGO RESPECTIVO, EN EL PORTAL DE FACTURACIÓN DE LA UNIVERSIDAD DE GUANAJUATO (</a:t>
            </a:r>
            <a:r>
              <a:rPr lang="es-MX" dirty="0" err="1">
                <a:latin typeface="Raleway" panose="020B0503030101060003" pitchFamily="34" charset="0"/>
              </a:rPr>
              <a:t>IntraUG</a:t>
            </a:r>
            <a:r>
              <a:rPr lang="es-MX" dirty="0">
                <a:latin typeface="Raleway" panose="020B0503030101060003" pitchFamily="34" charset="0"/>
              </a:rPr>
              <a:t>)</a:t>
            </a:r>
          </a:p>
        </p:txBody>
      </p:sp>
    </p:spTree>
    <p:extLst>
      <p:ext uri="{BB962C8B-B14F-4D97-AF65-F5344CB8AC3E}">
        <p14:creationId xmlns:p14="http://schemas.microsoft.com/office/powerpoint/2010/main" val="725135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988E7F-1859-4C26-8D1A-2E89B0168104}"/>
              </a:ext>
            </a:extLst>
          </p:cNvPr>
          <p:cNvSpPr>
            <a:spLocks noGrp="1"/>
          </p:cNvSpPr>
          <p:nvPr>
            <p:ph type="title"/>
          </p:nvPr>
        </p:nvSpPr>
        <p:spPr>
          <a:xfrm>
            <a:off x="0" y="-115020"/>
            <a:ext cx="8229600" cy="1143000"/>
          </a:xfrm>
        </p:spPr>
        <p:txBody>
          <a:bodyPr>
            <a:normAutofit/>
          </a:bodyPr>
          <a:lstStyle/>
          <a:p>
            <a:pPr algn="l"/>
            <a:r>
              <a:rPr lang="es-MX" sz="2000" b="1" dirty="0">
                <a:solidFill>
                  <a:schemeClr val="bg1"/>
                </a:solidFill>
                <a:latin typeface="Raleway" panose="020B0503030101060003" pitchFamily="34" charset="0"/>
              </a:rPr>
              <a:t>ERRORES COMUNES</a:t>
            </a:r>
          </a:p>
        </p:txBody>
      </p:sp>
      <p:sp>
        <p:nvSpPr>
          <p:cNvPr id="3" name="Marcador de contenido 2">
            <a:extLst>
              <a:ext uri="{FF2B5EF4-FFF2-40B4-BE49-F238E27FC236}">
                <a16:creationId xmlns:a16="http://schemas.microsoft.com/office/drawing/2014/main" id="{9928275A-03AD-42DE-A3EA-B3C62555E553}"/>
              </a:ext>
            </a:extLst>
          </p:cNvPr>
          <p:cNvSpPr>
            <a:spLocks noGrp="1"/>
          </p:cNvSpPr>
          <p:nvPr>
            <p:ph idx="1"/>
          </p:nvPr>
        </p:nvSpPr>
        <p:spPr>
          <a:xfrm>
            <a:off x="457200" y="1030199"/>
            <a:ext cx="8229600" cy="5077638"/>
          </a:xfrm>
        </p:spPr>
        <p:txBody>
          <a:bodyPr>
            <a:normAutofit fontScale="85000" lnSpcReduction="20000"/>
          </a:bodyPr>
          <a:lstStyle/>
          <a:p>
            <a:pPr>
              <a:buFont typeface="Wingdings" panose="05000000000000000000" pitchFamily="2" charset="2"/>
              <a:buChar char="v"/>
            </a:pPr>
            <a:r>
              <a:rPr lang="es-MX" sz="2000" dirty="0">
                <a:latin typeface="Raleway" panose="020B0503030101060003" pitchFamily="34" charset="0"/>
              </a:rPr>
              <a:t>FALTA DE ACTUALIZACION DE DATOS EN SISTEMA SAP/SIIA (ACREEDORES, CUENTAS BANCARIAS, ETC.)</a:t>
            </a:r>
          </a:p>
          <a:p>
            <a:pPr>
              <a:buFont typeface="Wingdings" panose="05000000000000000000" pitchFamily="2" charset="2"/>
              <a:buChar char="v"/>
            </a:pPr>
            <a:endParaRPr lang="es-MX" sz="2000" dirty="0">
              <a:latin typeface="Raleway" panose="020B0503030101060003" pitchFamily="34" charset="0"/>
            </a:endParaRPr>
          </a:p>
          <a:p>
            <a:pPr>
              <a:buFont typeface="Wingdings" panose="05000000000000000000" pitchFamily="2" charset="2"/>
              <a:buChar char="v"/>
            </a:pPr>
            <a:r>
              <a:rPr lang="es-MX" sz="2000" dirty="0">
                <a:latin typeface="Raleway" panose="020B0503030101060003" pitchFamily="34" charset="0"/>
              </a:rPr>
              <a:t>ELEGIR INCORRECTAMENTE LA CODIFICACION DE INGRESO.</a:t>
            </a:r>
          </a:p>
          <a:p>
            <a:pPr>
              <a:buFont typeface="Wingdings" panose="05000000000000000000" pitchFamily="2" charset="2"/>
              <a:buChar char="v"/>
            </a:pPr>
            <a:endParaRPr lang="es-MX" sz="2000" dirty="0">
              <a:latin typeface="Raleway" panose="020B0503030101060003" pitchFamily="34" charset="0"/>
            </a:endParaRPr>
          </a:p>
          <a:p>
            <a:pPr>
              <a:buFont typeface="Wingdings" panose="05000000000000000000" pitchFamily="2" charset="2"/>
              <a:buChar char="v"/>
            </a:pPr>
            <a:r>
              <a:rPr lang="es-MX" sz="2000" dirty="0">
                <a:latin typeface="Raleway" panose="020B0503030101060003" pitchFamily="34" charset="0"/>
              </a:rPr>
              <a:t>EL NOMBRE DEL SOLICITANTE DEL PAGO ESCRITO EN LA SOLICITUD NO COINCIDE CON EL NÚMERO DE ACREEDOR REGISTRADO EN EL DOCUMENTO CONTABLE CORRESPONDIENTE (PC 17).</a:t>
            </a:r>
          </a:p>
          <a:p>
            <a:pPr>
              <a:buFont typeface="Wingdings" panose="05000000000000000000" pitchFamily="2" charset="2"/>
              <a:buChar char="v"/>
            </a:pPr>
            <a:endParaRPr lang="es-MX" sz="2000" dirty="0">
              <a:latin typeface="Raleway" panose="020B0503030101060003" pitchFamily="34" charset="0"/>
            </a:endParaRPr>
          </a:p>
          <a:p>
            <a:pPr>
              <a:buFont typeface="Wingdings" panose="05000000000000000000" pitchFamily="2" charset="2"/>
              <a:buChar char="v"/>
            </a:pPr>
            <a:r>
              <a:rPr lang="es-MX" sz="2000" dirty="0">
                <a:latin typeface="Raleway" panose="020B0503030101060003" pitchFamily="34" charset="0"/>
              </a:rPr>
              <a:t>ESCRIBIR INCORRECTAMENTE EL NÚMERO DE DOCUMENTO Y AÑO AL QUE CORRESPONDE.</a:t>
            </a:r>
          </a:p>
          <a:p>
            <a:pPr>
              <a:buFont typeface="Wingdings" panose="05000000000000000000" pitchFamily="2" charset="2"/>
              <a:buChar char="v"/>
            </a:pPr>
            <a:endParaRPr lang="es-MX" sz="2000" dirty="0">
              <a:latin typeface="Raleway" panose="020B0503030101060003" pitchFamily="34" charset="0"/>
            </a:endParaRPr>
          </a:p>
          <a:p>
            <a:pPr>
              <a:buFont typeface="Wingdings" panose="05000000000000000000" pitchFamily="2" charset="2"/>
              <a:buChar char="v"/>
            </a:pPr>
            <a:r>
              <a:rPr lang="es-MX" sz="2000" dirty="0">
                <a:latin typeface="Raleway" panose="020B0503030101060003" pitchFamily="34" charset="0"/>
              </a:rPr>
              <a:t>OMITIR DATOS EN EL LLENADO DE DICHA SOLICITUD.</a:t>
            </a:r>
          </a:p>
          <a:p>
            <a:pPr>
              <a:buFont typeface="Wingdings" panose="05000000000000000000" pitchFamily="2" charset="2"/>
              <a:buChar char="v"/>
            </a:pPr>
            <a:endParaRPr lang="es-MX" sz="2000" dirty="0">
              <a:latin typeface="Raleway" panose="020B0503030101060003" pitchFamily="34" charset="0"/>
            </a:endParaRPr>
          </a:p>
          <a:p>
            <a:pPr>
              <a:buFont typeface="Wingdings" panose="05000000000000000000" pitchFamily="2" charset="2"/>
              <a:buChar char="v"/>
            </a:pPr>
            <a:r>
              <a:rPr lang="es-MX" sz="2000" dirty="0">
                <a:latin typeface="Raleway" panose="020B0503030101060003" pitchFamily="34" charset="0"/>
              </a:rPr>
              <a:t>FALTA DE SOPORTE DOCUMENTAL: COMPROBANTE BANCARIO, MOTIVO DE INGRESO Y/O ENTRADA,  EN SU CASO, EL CFDI CORRESPONDIENTE, ENTRE OTROS.</a:t>
            </a:r>
          </a:p>
          <a:p>
            <a:pPr>
              <a:buFont typeface="Wingdings" panose="05000000000000000000" pitchFamily="2" charset="2"/>
              <a:buChar char="v"/>
            </a:pPr>
            <a:endParaRPr lang="es-MX" sz="2000" dirty="0">
              <a:latin typeface="Raleway" panose="020B0503030101060003" pitchFamily="34" charset="0"/>
            </a:endParaRPr>
          </a:p>
          <a:p>
            <a:pPr>
              <a:buFont typeface="Wingdings" panose="05000000000000000000" pitchFamily="2" charset="2"/>
              <a:buChar char="v"/>
            </a:pPr>
            <a:r>
              <a:rPr lang="es-MX" sz="2000" dirty="0">
                <a:latin typeface="Raleway" panose="020B0503030101060003" pitchFamily="34" charset="0"/>
              </a:rPr>
              <a:t>EL ARANCEL NO EXISTE EN SIIA O SAP.</a:t>
            </a:r>
          </a:p>
        </p:txBody>
      </p:sp>
    </p:spTree>
    <p:extLst>
      <p:ext uri="{BB962C8B-B14F-4D97-AF65-F5344CB8AC3E}">
        <p14:creationId xmlns:p14="http://schemas.microsoft.com/office/powerpoint/2010/main" val="1662582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2696" b="-62"/>
          <a:stretch/>
        </p:blipFill>
        <p:spPr>
          <a:xfrm>
            <a:off x="0" y="-17417"/>
            <a:ext cx="9144000" cy="6875417"/>
          </a:xfrm>
          <a:prstGeom prst="rect">
            <a:avLst/>
          </a:prstGeom>
        </p:spPr>
      </p:pic>
    </p:spTree>
    <p:extLst>
      <p:ext uri="{BB962C8B-B14F-4D97-AF65-F5344CB8AC3E}">
        <p14:creationId xmlns:p14="http://schemas.microsoft.com/office/powerpoint/2010/main" val="2134975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58ABA-CDA5-48B7-9404-1238EFA1B183}"/>
              </a:ext>
            </a:extLst>
          </p:cNvPr>
          <p:cNvSpPr>
            <a:spLocks noGrp="1"/>
          </p:cNvSpPr>
          <p:nvPr>
            <p:ph type="title"/>
          </p:nvPr>
        </p:nvSpPr>
        <p:spPr>
          <a:xfrm>
            <a:off x="0" y="-147323"/>
            <a:ext cx="8229600" cy="1143000"/>
          </a:xfrm>
        </p:spPr>
        <p:txBody>
          <a:bodyPr>
            <a:normAutofit/>
          </a:bodyPr>
          <a:lstStyle/>
          <a:p>
            <a:pPr algn="l"/>
            <a:r>
              <a:rPr lang="es-MX" sz="2000" b="1" dirty="0">
                <a:solidFill>
                  <a:schemeClr val="bg1"/>
                </a:solidFill>
                <a:latin typeface="Raleway" panose="020B0503030101060003" pitchFamily="34" charset="0"/>
              </a:rPr>
              <a:t>REGISTRO DE INGRESOS</a:t>
            </a:r>
          </a:p>
        </p:txBody>
      </p:sp>
      <p:sp>
        <p:nvSpPr>
          <p:cNvPr id="3" name="Marcador de contenido 2">
            <a:extLst>
              <a:ext uri="{FF2B5EF4-FFF2-40B4-BE49-F238E27FC236}">
                <a16:creationId xmlns:a16="http://schemas.microsoft.com/office/drawing/2014/main" id="{627A4478-ED04-4499-B680-3D85CBDE2F3D}"/>
              </a:ext>
            </a:extLst>
          </p:cNvPr>
          <p:cNvSpPr>
            <a:spLocks noGrp="1"/>
          </p:cNvSpPr>
          <p:nvPr>
            <p:ph idx="1"/>
          </p:nvPr>
        </p:nvSpPr>
        <p:spPr>
          <a:xfrm>
            <a:off x="587000" y="1085567"/>
            <a:ext cx="7970000" cy="4924616"/>
          </a:xfrm>
        </p:spPr>
        <p:txBody>
          <a:bodyPr>
            <a:noAutofit/>
          </a:bodyPr>
          <a:lstStyle/>
          <a:p>
            <a:pPr marL="0" indent="0" algn="just">
              <a:buNone/>
            </a:pPr>
            <a:r>
              <a:rPr lang="es-MX" sz="2000" dirty="0">
                <a:latin typeface="Raleway" panose="020B0503030101060003" pitchFamily="34" charset="0"/>
              </a:rPr>
              <a:t>TRES TIPOS DE REGISTRO:</a:t>
            </a:r>
          </a:p>
          <a:p>
            <a:pPr marL="0" indent="0" algn="just">
              <a:buNone/>
            </a:pPr>
            <a:endParaRPr lang="es-MX" sz="2000" dirty="0">
              <a:latin typeface="Raleway" panose="020B0503030101060003" pitchFamily="34" charset="0"/>
            </a:endParaRPr>
          </a:p>
          <a:p>
            <a:pPr algn="just">
              <a:buFont typeface="+mj-lt"/>
              <a:buAutoNum type="arabicPeriod"/>
            </a:pPr>
            <a:r>
              <a:rPr lang="es-MX" sz="2000" dirty="0">
                <a:latin typeface="Raleway" panose="020B0503030101060003" pitchFamily="34" charset="0"/>
              </a:rPr>
              <a:t>INGRESOS POR ACTIVIDADES REALIZADAS EN LAS OPERACIONES DEL DIA A DIA DE LAS ENTIDADES O DEPENDENCIAS </a:t>
            </a:r>
          </a:p>
          <a:p>
            <a:pPr marL="0" indent="0" algn="ctr">
              <a:buNone/>
            </a:pPr>
            <a:r>
              <a:rPr lang="es-MX" sz="2000" dirty="0">
                <a:latin typeface="Raleway" panose="020B0503030101060003" pitchFamily="34" charset="0"/>
              </a:rPr>
              <a:t>(INGRESOS PROPIOS O INSTITUCIONALES).</a:t>
            </a:r>
          </a:p>
          <a:p>
            <a:pPr marL="0" indent="0" algn="ctr">
              <a:buNone/>
            </a:pPr>
            <a:r>
              <a:rPr lang="es-MX" sz="2000" dirty="0">
                <a:solidFill>
                  <a:srgbClr val="FF0000"/>
                </a:solidFill>
                <a:latin typeface="Raleway" panose="020B0503030101060003" pitchFamily="34" charset="0"/>
              </a:rPr>
              <a:t>Formato T ING-001</a:t>
            </a:r>
          </a:p>
          <a:p>
            <a:pPr algn="just">
              <a:buFont typeface="+mj-lt"/>
              <a:buAutoNum type="arabicPeriod"/>
            </a:pPr>
            <a:endParaRPr lang="es-MX" sz="2000" dirty="0">
              <a:latin typeface="Raleway" panose="020B0503030101060003" pitchFamily="34" charset="0"/>
            </a:endParaRPr>
          </a:p>
          <a:p>
            <a:pPr marL="457200" indent="-457200" algn="just">
              <a:buFont typeface="+mj-lt"/>
              <a:buAutoNum type="arabicPeriod" startAt="2"/>
            </a:pPr>
            <a:r>
              <a:rPr lang="es-MX" sz="2000" dirty="0">
                <a:latin typeface="Raleway" panose="020B0503030101060003" pitchFamily="34" charset="0"/>
              </a:rPr>
              <a:t>INGRESOS PROYECTOS, CONVENIOS,  APORTACIONES.</a:t>
            </a:r>
          </a:p>
          <a:p>
            <a:pPr marL="0" indent="0" algn="ctr">
              <a:buNone/>
            </a:pPr>
            <a:r>
              <a:rPr lang="es-MX" sz="2000" dirty="0">
                <a:solidFill>
                  <a:srgbClr val="FF0000"/>
                </a:solidFill>
                <a:latin typeface="Raleway" panose="020B0503030101060003" pitchFamily="34" charset="0"/>
              </a:rPr>
              <a:t>Formato T ING-002</a:t>
            </a:r>
          </a:p>
          <a:p>
            <a:pPr algn="just">
              <a:buFont typeface="+mj-lt"/>
              <a:buAutoNum type="arabicPeriod"/>
            </a:pPr>
            <a:endParaRPr lang="es-MX" sz="2000" dirty="0">
              <a:latin typeface="Raleway" panose="020B0503030101060003" pitchFamily="34" charset="0"/>
            </a:endParaRPr>
          </a:p>
          <a:p>
            <a:pPr marL="457200" indent="-457200" algn="just">
              <a:buFont typeface="+mj-lt"/>
              <a:buAutoNum type="arabicPeriod" startAt="3"/>
            </a:pPr>
            <a:r>
              <a:rPr lang="es-MX" sz="2000" dirty="0">
                <a:latin typeface="Raleway" panose="020B0503030101060003" pitchFamily="34" charset="0"/>
              </a:rPr>
              <a:t>REINTEGROS DE PENDIENTES POR COMPROBAR, FONDOS REVOLVENTES, PAGOS EN EXCESO. </a:t>
            </a:r>
          </a:p>
          <a:p>
            <a:pPr marL="0" indent="0" algn="ctr">
              <a:buNone/>
            </a:pPr>
            <a:r>
              <a:rPr lang="es-MX" sz="2000" dirty="0">
                <a:solidFill>
                  <a:srgbClr val="FF0000"/>
                </a:solidFill>
                <a:latin typeface="Raleway" panose="020B0503030101060003" pitchFamily="34" charset="0"/>
              </a:rPr>
              <a:t>Formato T ING-003</a:t>
            </a:r>
          </a:p>
          <a:p>
            <a:pPr algn="just">
              <a:buFont typeface="+mj-lt"/>
              <a:buAutoNum type="arabicPeriod"/>
            </a:pPr>
            <a:endParaRPr lang="es-MX" sz="2000" dirty="0">
              <a:latin typeface="Raleway" panose="020B0503030101060003" pitchFamily="34" charset="0"/>
            </a:endParaRPr>
          </a:p>
          <a:p>
            <a:pPr marL="0" indent="0" algn="just">
              <a:buNone/>
            </a:pPr>
            <a:endParaRPr lang="es-MX" sz="2000" dirty="0">
              <a:latin typeface="Raleway" panose="020B0503030101060003" pitchFamily="34" charset="0"/>
            </a:endParaRPr>
          </a:p>
          <a:p>
            <a:pPr marL="0" indent="0" algn="just">
              <a:buNone/>
            </a:pPr>
            <a:endParaRPr lang="es-MX" sz="2000" dirty="0">
              <a:latin typeface="Raleway" panose="020B0503030101060003" pitchFamily="34" charset="0"/>
            </a:endParaRPr>
          </a:p>
        </p:txBody>
      </p:sp>
    </p:spTree>
    <p:extLst>
      <p:ext uri="{BB962C8B-B14F-4D97-AF65-F5344CB8AC3E}">
        <p14:creationId xmlns:p14="http://schemas.microsoft.com/office/powerpoint/2010/main" val="4220208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58ABA-CDA5-48B7-9404-1238EFA1B183}"/>
              </a:ext>
            </a:extLst>
          </p:cNvPr>
          <p:cNvSpPr>
            <a:spLocks noGrp="1"/>
          </p:cNvSpPr>
          <p:nvPr>
            <p:ph type="title"/>
          </p:nvPr>
        </p:nvSpPr>
        <p:spPr>
          <a:xfrm>
            <a:off x="0" y="-147323"/>
            <a:ext cx="8229600" cy="1143000"/>
          </a:xfrm>
        </p:spPr>
        <p:txBody>
          <a:bodyPr>
            <a:normAutofit/>
          </a:bodyPr>
          <a:lstStyle/>
          <a:p>
            <a:pPr algn="l"/>
            <a:r>
              <a:rPr lang="es-MX" sz="2000" b="1" dirty="0">
                <a:solidFill>
                  <a:schemeClr val="bg1"/>
                </a:solidFill>
                <a:latin typeface="Raleway" panose="020B0503030101060003" pitchFamily="34" charset="0"/>
              </a:rPr>
              <a:t>REQUISITOS PARA EL REGISTRO DE INGRESOS</a:t>
            </a:r>
          </a:p>
        </p:txBody>
      </p:sp>
      <p:sp>
        <p:nvSpPr>
          <p:cNvPr id="3" name="Marcador de contenido 2">
            <a:extLst>
              <a:ext uri="{FF2B5EF4-FFF2-40B4-BE49-F238E27FC236}">
                <a16:creationId xmlns:a16="http://schemas.microsoft.com/office/drawing/2014/main" id="{627A4478-ED04-4499-B680-3D85CBDE2F3D}"/>
              </a:ext>
            </a:extLst>
          </p:cNvPr>
          <p:cNvSpPr>
            <a:spLocks noGrp="1"/>
          </p:cNvSpPr>
          <p:nvPr>
            <p:ph idx="1"/>
          </p:nvPr>
        </p:nvSpPr>
        <p:spPr>
          <a:xfrm>
            <a:off x="587000" y="1085567"/>
            <a:ext cx="7970000" cy="4924616"/>
          </a:xfrm>
        </p:spPr>
        <p:txBody>
          <a:bodyPr>
            <a:noAutofit/>
          </a:bodyPr>
          <a:lstStyle/>
          <a:p>
            <a:pPr marL="0" indent="0" algn="just">
              <a:buNone/>
            </a:pPr>
            <a:endParaRPr lang="es-MX" sz="2000" dirty="0">
              <a:latin typeface="Raleway" panose="020B0503030101060003" pitchFamily="34" charset="0"/>
            </a:endParaRPr>
          </a:p>
          <a:p>
            <a:pPr marL="457200" indent="-457200" algn="just">
              <a:buAutoNum type="arabicPeriod"/>
            </a:pPr>
            <a:r>
              <a:rPr lang="es-MX" sz="2000" dirty="0">
                <a:latin typeface="Raleway" panose="020B0503030101060003" pitchFamily="34" charset="0"/>
              </a:rPr>
              <a:t>SOLICITUD DE REGISTRO DE INGRESOS O DE REINTEGRO CON EL FORMATO QUE CORRESPONDA DEBIDAMENTE REQUISITADA.</a:t>
            </a:r>
          </a:p>
          <a:p>
            <a:pPr marL="457200" indent="-457200" algn="just">
              <a:buAutoNum type="arabicPeriod"/>
            </a:pPr>
            <a:endParaRPr lang="es-MX" sz="2000" dirty="0">
              <a:latin typeface="Raleway" panose="020B0503030101060003" pitchFamily="34" charset="0"/>
            </a:endParaRPr>
          </a:p>
          <a:p>
            <a:pPr marL="457200" indent="-457200" algn="just">
              <a:buFont typeface="+mj-lt"/>
              <a:buAutoNum type="arabicPeriod" startAt="2"/>
            </a:pPr>
            <a:r>
              <a:rPr lang="es-MX" sz="2000" dirty="0">
                <a:latin typeface="Raleway" panose="020B0503030101060003" pitchFamily="34" charset="0"/>
              </a:rPr>
              <a:t>PROPORCIONAR COMPROBANTE DE PAGO QUE ACREDITE EL INGRESO DE LOS RECURSOS A REGISTRAR EN LAS CUENTAS BANCARIAS DE LA UNIVERSIDAD DE GUANAJUATO:</a:t>
            </a:r>
          </a:p>
          <a:p>
            <a:pPr marL="857250" lvl="1" indent="-457200" algn="just">
              <a:buFont typeface="+mj-lt"/>
              <a:buAutoNum type="alphaLcParenR"/>
            </a:pPr>
            <a:r>
              <a:rPr lang="es-MX" sz="1600" dirty="0">
                <a:latin typeface="Raleway" panose="020B0503030101060003" pitchFamily="34" charset="0"/>
              </a:rPr>
              <a:t>COMPROBANTE IMPRESO DE LA TRANSFERENCIA ELECTRÓNICA DE FONDOS</a:t>
            </a:r>
          </a:p>
          <a:p>
            <a:pPr marL="857250" lvl="1" indent="-457200" algn="just">
              <a:buFont typeface="+mj-lt"/>
              <a:buAutoNum type="alphaLcParenR"/>
            </a:pPr>
            <a:r>
              <a:rPr lang="es-MX" sz="1600" dirty="0">
                <a:latin typeface="Raleway" panose="020B0503030101060003" pitchFamily="34" charset="0"/>
              </a:rPr>
              <a:t>COMPROBANTE ORIGINAL PARA DEPÓSITOS EN EFECTIVO</a:t>
            </a:r>
          </a:p>
          <a:p>
            <a:pPr algn="just">
              <a:buFont typeface="+mj-lt"/>
              <a:buAutoNum type="arabicPeriod"/>
            </a:pPr>
            <a:endParaRPr lang="es-MX" sz="2000" dirty="0">
              <a:latin typeface="Raleway" panose="020B0503030101060003" pitchFamily="34" charset="0"/>
            </a:endParaRPr>
          </a:p>
          <a:p>
            <a:pPr marL="457200" indent="-457200" algn="just">
              <a:buFont typeface="+mj-lt"/>
              <a:buAutoNum type="arabicPeriod" startAt="3"/>
            </a:pPr>
            <a:r>
              <a:rPr lang="es-MX" sz="2000" dirty="0">
                <a:latin typeface="Raleway" panose="020B0503030101060003" pitchFamily="34" charset="0"/>
              </a:rPr>
              <a:t>EN SU CASO, ADJUNTAR EL CFDI IMPRESO QUE AMPARA EL REGISTRO DEL INGRESO.</a:t>
            </a:r>
            <a:endParaRPr lang="es-MX" sz="2000" dirty="0">
              <a:solidFill>
                <a:srgbClr val="FF0000"/>
              </a:solidFill>
              <a:latin typeface="Raleway" panose="020B0503030101060003" pitchFamily="34" charset="0"/>
            </a:endParaRPr>
          </a:p>
          <a:p>
            <a:pPr algn="just">
              <a:buFont typeface="+mj-lt"/>
              <a:buAutoNum type="arabicPeriod"/>
            </a:pPr>
            <a:endParaRPr lang="es-MX" sz="2000" dirty="0">
              <a:latin typeface="Raleway" panose="020B0503030101060003" pitchFamily="34" charset="0"/>
            </a:endParaRPr>
          </a:p>
          <a:p>
            <a:pPr marL="0" indent="0" algn="just">
              <a:buNone/>
            </a:pPr>
            <a:endParaRPr lang="es-MX" sz="2000" dirty="0">
              <a:latin typeface="Raleway" panose="020B0503030101060003" pitchFamily="34" charset="0"/>
            </a:endParaRPr>
          </a:p>
          <a:p>
            <a:pPr marL="0" indent="0" algn="just">
              <a:buNone/>
            </a:pPr>
            <a:endParaRPr lang="es-MX" sz="2000" dirty="0">
              <a:latin typeface="Raleway" panose="020B0503030101060003" pitchFamily="34" charset="0"/>
            </a:endParaRPr>
          </a:p>
        </p:txBody>
      </p:sp>
    </p:spTree>
    <p:extLst>
      <p:ext uri="{BB962C8B-B14F-4D97-AF65-F5344CB8AC3E}">
        <p14:creationId xmlns:p14="http://schemas.microsoft.com/office/powerpoint/2010/main" val="3010148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0EB386-C762-4A3E-B199-BEC281E0303D}"/>
              </a:ext>
            </a:extLst>
          </p:cNvPr>
          <p:cNvSpPr>
            <a:spLocks noGrp="1"/>
          </p:cNvSpPr>
          <p:nvPr>
            <p:ph type="title"/>
          </p:nvPr>
        </p:nvSpPr>
        <p:spPr>
          <a:xfrm>
            <a:off x="0" y="-120779"/>
            <a:ext cx="8229600" cy="1143000"/>
          </a:xfrm>
        </p:spPr>
        <p:txBody>
          <a:bodyPr>
            <a:noAutofit/>
          </a:bodyPr>
          <a:lstStyle/>
          <a:p>
            <a:pPr algn="l"/>
            <a:r>
              <a:rPr lang="es-MX" sz="2000" b="1" dirty="0">
                <a:solidFill>
                  <a:schemeClr val="bg1"/>
                </a:solidFill>
                <a:latin typeface="Raleway" panose="020B0503030101060003" pitchFamily="34" charset="0"/>
              </a:rPr>
              <a:t>SOLICITUD DE REGISTRO DE INGRESO ESTANDAR</a:t>
            </a:r>
          </a:p>
        </p:txBody>
      </p:sp>
      <p:sp>
        <p:nvSpPr>
          <p:cNvPr id="10" name="CuadroTexto 9">
            <a:extLst>
              <a:ext uri="{FF2B5EF4-FFF2-40B4-BE49-F238E27FC236}">
                <a16:creationId xmlns:a16="http://schemas.microsoft.com/office/drawing/2014/main" id="{ABB0B1E8-3E95-472B-B99C-7865A03B92F7}"/>
              </a:ext>
            </a:extLst>
          </p:cNvPr>
          <p:cNvSpPr txBox="1"/>
          <p:nvPr/>
        </p:nvSpPr>
        <p:spPr>
          <a:xfrm>
            <a:off x="4311535" y="1117158"/>
            <a:ext cx="4338734" cy="5632311"/>
          </a:xfrm>
          <a:prstGeom prst="rect">
            <a:avLst/>
          </a:prstGeom>
          <a:noFill/>
        </p:spPr>
        <p:txBody>
          <a:bodyPr wrap="square" rtlCol="0">
            <a:spAutoFit/>
          </a:bodyPr>
          <a:lstStyle/>
          <a:p>
            <a:pPr marL="285750" indent="-285750" algn="just">
              <a:buFont typeface="Wingdings" panose="05000000000000000000" pitchFamily="2" charset="2"/>
              <a:buChar char="v"/>
            </a:pPr>
            <a:r>
              <a:rPr lang="es-MX" b="1" dirty="0">
                <a:latin typeface="Raleway" panose="020B0503030101060003" pitchFamily="34" charset="0"/>
              </a:rPr>
              <a:t>FECHA</a:t>
            </a:r>
            <a:r>
              <a:rPr lang="es-MX" dirty="0">
                <a:latin typeface="Raleway" panose="020B0503030101060003" pitchFamily="34" charset="0"/>
              </a:rPr>
              <a:t>: ANOTAR LA FECHA DE PRESENTACIÓN DE ESTE FORMATO EN LA CAJA DE LA TESORERÍA UG.</a:t>
            </a:r>
          </a:p>
          <a:p>
            <a:pPr marL="285750" indent="-285750" algn="just">
              <a:buFont typeface="Wingdings" panose="05000000000000000000" pitchFamily="2" charset="2"/>
              <a:buChar char="v"/>
            </a:pPr>
            <a:endParaRPr lang="es-MX" dirty="0">
              <a:latin typeface="Raleway" panose="020B0503030101060003" pitchFamily="34" charset="0"/>
            </a:endParaRPr>
          </a:p>
          <a:p>
            <a:pPr marL="285750" indent="-285750" algn="just">
              <a:buFont typeface="Wingdings" panose="05000000000000000000" pitchFamily="2" charset="2"/>
              <a:buChar char="v"/>
            </a:pPr>
            <a:r>
              <a:rPr lang="es-MX" b="1" dirty="0">
                <a:latin typeface="Raleway" panose="020B0503030101060003" pitchFamily="34" charset="0"/>
              </a:rPr>
              <a:t>NOMBRE DEL SOLICITANTE: </a:t>
            </a:r>
            <a:r>
              <a:rPr lang="es-MX" dirty="0">
                <a:latin typeface="Raleway" panose="020B0503030101060003" pitchFamily="34" charset="0"/>
              </a:rPr>
              <a:t>SE ANOTARÁ EL NOMBRE A FAVOR DE QUIEN SE EXPEDIRÁ LA FICHA DE INGRESOS CORRESPONDIENTE.</a:t>
            </a:r>
          </a:p>
          <a:p>
            <a:pPr marL="285750" indent="-285750" algn="just">
              <a:buFont typeface="Wingdings" panose="05000000000000000000" pitchFamily="2" charset="2"/>
              <a:buChar char="v"/>
            </a:pPr>
            <a:endParaRPr lang="es-MX" dirty="0">
              <a:latin typeface="Raleway" panose="020B0503030101060003" pitchFamily="34" charset="0"/>
            </a:endParaRPr>
          </a:p>
          <a:p>
            <a:pPr marL="285750" indent="-285750" algn="just">
              <a:buFont typeface="Wingdings" panose="05000000000000000000" pitchFamily="2" charset="2"/>
              <a:buChar char="v"/>
            </a:pPr>
            <a:r>
              <a:rPr lang="es-MX" b="1" dirty="0">
                <a:latin typeface="Raleway" panose="020B0503030101060003" pitchFamily="34" charset="0"/>
              </a:rPr>
              <a:t>CONCEPTO DE INGRESO: </a:t>
            </a:r>
            <a:r>
              <a:rPr lang="es-MX" dirty="0">
                <a:latin typeface="Raleway" panose="020B0503030101060003" pitchFamily="34" charset="0"/>
              </a:rPr>
              <a:t>AQUEL POR EL CUAL HAY UNA ENTRADA DE RECURSOS A LA UNIVERSIDAD, YA SEA EN EFECTIVO, EN CHEQUE O MEDIANTE UNA TRANSFERENCIA ELECTRÓNICA, POR CONCEPTO DE CURSOS, DIPLOMADOS, DONATIVOS, CUOTAS DE RECUPERACIÓN, ENTRE OTROS, PROPORCIONANDO DETALLES O ESPECIFICACIONES SOBRE EL MISMO. </a:t>
            </a:r>
            <a:endParaRPr lang="es-MX" dirty="0"/>
          </a:p>
        </p:txBody>
      </p:sp>
      <p:pic>
        <p:nvPicPr>
          <p:cNvPr id="5" name="Imagen 4">
            <a:extLst>
              <a:ext uri="{FF2B5EF4-FFF2-40B4-BE49-F238E27FC236}">
                <a16:creationId xmlns:a16="http://schemas.microsoft.com/office/drawing/2014/main" id="{13298680-DE55-4F5D-BEDC-14C1D7BE3307}"/>
              </a:ext>
            </a:extLst>
          </p:cNvPr>
          <p:cNvPicPr>
            <a:picLocks noChangeAspect="1"/>
          </p:cNvPicPr>
          <p:nvPr/>
        </p:nvPicPr>
        <p:blipFill>
          <a:blip r:embed="rId2"/>
          <a:stretch>
            <a:fillRect/>
          </a:stretch>
        </p:blipFill>
        <p:spPr>
          <a:xfrm>
            <a:off x="319707" y="2449056"/>
            <a:ext cx="3991828" cy="1959887"/>
          </a:xfrm>
          <a:prstGeom prst="rect">
            <a:avLst/>
          </a:prstGeom>
        </p:spPr>
      </p:pic>
    </p:spTree>
    <p:extLst>
      <p:ext uri="{BB962C8B-B14F-4D97-AF65-F5344CB8AC3E}">
        <p14:creationId xmlns:p14="http://schemas.microsoft.com/office/powerpoint/2010/main" val="2727716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F36A7F-D991-4969-BD62-C1B9889B0924}"/>
              </a:ext>
            </a:extLst>
          </p:cNvPr>
          <p:cNvSpPr>
            <a:spLocks noGrp="1"/>
          </p:cNvSpPr>
          <p:nvPr>
            <p:ph type="title"/>
          </p:nvPr>
        </p:nvSpPr>
        <p:spPr>
          <a:xfrm>
            <a:off x="0" y="-121914"/>
            <a:ext cx="8229600" cy="1143000"/>
          </a:xfrm>
        </p:spPr>
        <p:txBody>
          <a:bodyPr>
            <a:noAutofit/>
          </a:bodyPr>
          <a:lstStyle/>
          <a:p>
            <a:pPr algn="l"/>
            <a:r>
              <a:rPr lang="es-MX" sz="2000" b="1" dirty="0">
                <a:solidFill>
                  <a:schemeClr val="bg1"/>
                </a:solidFill>
                <a:latin typeface="Raleway" panose="020B0503030101060003" pitchFamily="34" charset="0"/>
              </a:rPr>
              <a:t>SOLICITUD DE REGISTRO DE INGRESO ESTANDAR</a:t>
            </a:r>
          </a:p>
        </p:txBody>
      </p:sp>
      <p:sp>
        <p:nvSpPr>
          <p:cNvPr id="6" name="CuadroTexto 5">
            <a:extLst>
              <a:ext uri="{FF2B5EF4-FFF2-40B4-BE49-F238E27FC236}">
                <a16:creationId xmlns:a16="http://schemas.microsoft.com/office/drawing/2014/main" id="{5E11C8E3-7B0B-4D87-B4EB-73BBAFF40652}"/>
              </a:ext>
            </a:extLst>
          </p:cNvPr>
          <p:cNvSpPr txBox="1"/>
          <p:nvPr/>
        </p:nvSpPr>
        <p:spPr>
          <a:xfrm>
            <a:off x="4216707" y="1073585"/>
            <a:ext cx="4523763" cy="5909310"/>
          </a:xfrm>
          <a:prstGeom prst="rect">
            <a:avLst/>
          </a:prstGeom>
          <a:noFill/>
        </p:spPr>
        <p:txBody>
          <a:bodyPr wrap="square" rtlCol="0">
            <a:spAutoFit/>
          </a:bodyPr>
          <a:lstStyle/>
          <a:p>
            <a:pPr marL="285750" indent="-285750" algn="just">
              <a:buFont typeface="Wingdings" panose="05000000000000000000" pitchFamily="2" charset="2"/>
              <a:buChar char="v"/>
            </a:pPr>
            <a:r>
              <a:rPr lang="es-MX" b="1" dirty="0">
                <a:latin typeface="Raleway" panose="020B0503030101060003" pitchFamily="34" charset="0"/>
              </a:rPr>
              <a:t>CÓDIGO CUENTA DE INGRESO (SAP) /No. DE ARANCEL: </a:t>
            </a:r>
            <a:r>
              <a:rPr lang="es-MX" dirty="0">
                <a:latin typeface="Raleway" panose="020B0503030101060003" pitchFamily="34" charset="0"/>
              </a:rPr>
              <a:t>ANOTAR EL NÚMERO DE ARANCEL AL QUE CORRESPONDE EL INGRESO A REGISTRAR, ASÍ COMO EL CENTRO DE BENEFICIO (</a:t>
            </a:r>
            <a:r>
              <a:rPr lang="es-MX" dirty="0" err="1">
                <a:latin typeface="Raleway" panose="020B0503030101060003" pitchFamily="34" charset="0"/>
              </a:rPr>
              <a:t>CeBe</a:t>
            </a:r>
            <a:r>
              <a:rPr lang="es-MX" dirty="0">
                <a:latin typeface="Raleway" panose="020B0503030101060003" pitchFamily="34" charset="0"/>
              </a:rPr>
              <a:t>) Y EL NOMBRE DEL ELEMENTO PEP REGISTRADO EN EL SISTEMA.</a:t>
            </a:r>
          </a:p>
          <a:p>
            <a:pPr marL="285750" indent="-285750" algn="just">
              <a:buFont typeface="Wingdings" panose="05000000000000000000" pitchFamily="2" charset="2"/>
              <a:buChar char="v"/>
            </a:pPr>
            <a:endParaRPr lang="es-MX" dirty="0">
              <a:latin typeface="Raleway" panose="020B0503030101060003" pitchFamily="34" charset="0"/>
            </a:endParaRPr>
          </a:p>
          <a:p>
            <a:pPr marL="285750" indent="-285750" algn="just">
              <a:buFont typeface="Wingdings" panose="05000000000000000000" pitchFamily="2" charset="2"/>
              <a:buChar char="v"/>
            </a:pPr>
            <a:r>
              <a:rPr lang="es-MX" b="1" dirty="0">
                <a:latin typeface="Raleway" panose="020B0503030101060003" pitchFamily="34" charset="0"/>
              </a:rPr>
              <a:t>IVA/IMPORTE: </a:t>
            </a:r>
            <a:r>
              <a:rPr lang="es-MX" dirty="0">
                <a:latin typeface="Raleway" panose="020B0503030101060003" pitchFamily="34" charset="0"/>
              </a:rPr>
              <a:t>SEÑALAR CON UNA </a:t>
            </a:r>
            <a:r>
              <a:rPr lang="es-MX" dirty="0">
                <a:solidFill>
                  <a:srgbClr val="92D050"/>
                </a:solidFill>
                <a:latin typeface="Wingdings 2" panose="05020102010507070707" pitchFamily="18" charset="2"/>
              </a:rPr>
              <a:t>P </a:t>
            </a:r>
            <a:r>
              <a:rPr lang="es-MX" dirty="0" err="1">
                <a:latin typeface="Raleway" panose="020B0503030101060003" pitchFamily="34" charset="0"/>
              </a:rPr>
              <a:t>ó</a:t>
            </a:r>
            <a:r>
              <a:rPr lang="es-MX" dirty="0">
                <a:latin typeface="Wingdings 2" panose="05020102010507070707" pitchFamily="18" charset="2"/>
              </a:rPr>
              <a:t> </a:t>
            </a:r>
            <a:r>
              <a:rPr lang="es-MX" dirty="0">
                <a:solidFill>
                  <a:srgbClr val="FF0000"/>
                </a:solidFill>
                <a:latin typeface="Wingdings 2" panose="05020102010507070707" pitchFamily="18" charset="2"/>
              </a:rPr>
              <a:t>O </a:t>
            </a:r>
            <a:r>
              <a:rPr lang="es-MX" dirty="0">
                <a:latin typeface="Raleway" panose="020B0503030101060003" pitchFamily="34" charset="0"/>
              </a:rPr>
              <a:t>SI EL INGRESO TIENE IVA Y A CONTINUACIÓN INDICAR EL IMPORTE SIN IVA, EL IMPORTE DEL IVA Y EL IMPORTE TOTAL. TAMBIEN ANOTAR EL TOTAL DEL INGRESO A REGISTRAR CON LETRA.</a:t>
            </a:r>
            <a:r>
              <a:rPr lang="es-MX" dirty="0">
                <a:solidFill>
                  <a:srgbClr val="FF0000"/>
                </a:solidFill>
                <a:latin typeface="Wingdings 2" panose="05020102010507070707" pitchFamily="18" charset="2"/>
              </a:rPr>
              <a:t> </a:t>
            </a:r>
            <a:endParaRPr lang="es-MX" dirty="0">
              <a:solidFill>
                <a:srgbClr val="FF0000"/>
              </a:solidFill>
              <a:latin typeface="Raleway" panose="020B0503030101060003" pitchFamily="34" charset="0"/>
            </a:endParaRPr>
          </a:p>
          <a:p>
            <a:pPr marL="285750" indent="-285750" algn="just">
              <a:buFont typeface="Wingdings" panose="05000000000000000000" pitchFamily="2" charset="2"/>
              <a:buChar char="v"/>
            </a:pPr>
            <a:endParaRPr lang="es-MX" dirty="0">
              <a:latin typeface="Raleway" panose="020B0503030101060003" pitchFamily="34" charset="0"/>
            </a:endParaRPr>
          </a:p>
          <a:p>
            <a:pPr marL="285750" indent="-285750" algn="just">
              <a:buFont typeface="Wingdings" panose="05000000000000000000" pitchFamily="2" charset="2"/>
              <a:buChar char="v"/>
            </a:pPr>
            <a:r>
              <a:rPr lang="es-MX" b="1" dirty="0">
                <a:latin typeface="Raleway" panose="020B0503030101060003" pitchFamily="34" charset="0"/>
              </a:rPr>
              <a:t>DATOS DEL DEPÓSITO: </a:t>
            </a:r>
            <a:r>
              <a:rPr lang="es-MX" dirty="0">
                <a:latin typeface="Raleway" panose="020B0503030101060003" pitchFamily="34" charset="0"/>
              </a:rPr>
              <a:t> SEÑALAR EL BANCO, NÚMERO DE CUENTA Y FECHA DEL DEPÓSITO O TRANSFERENCIA ELECTRÓNICA QUE AMPARA EL INGRESO A REGISTRAR. </a:t>
            </a:r>
          </a:p>
        </p:txBody>
      </p:sp>
      <p:pic>
        <p:nvPicPr>
          <p:cNvPr id="10" name="Imagen 9">
            <a:extLst>
              <a:ext uri="{FF2B5EF4-FFF2-40B4-BE49-F238E27FC236}">
                <a16:creationId xmlns:a16="http://schemas.microsoft.com/office/drawing/2014/main" id="{136E014D-4A47-4F2F-8A46-BDEF7608BCDB}"/>
              </a:ext>
            </a:extLst>
          </p:cNvPr>
          <p:cNvPicPr>
            <a:picLocks noChangeAspect="1"/>
          </p:cNvPicPr>
          <p:nvPr/>
        </p:nvPicPr>
        <p:blipFill>
          <a:blip r:embed="rId2"/>
          <a:stretch>
            <a:fillRect/>
          </a:stretch>
        </p:blipFill>
        <p:spPr>
          <a:xfrm>
            <a:off x="150845" y="2591053"/>
            <a:ext cx="4065862" cy="1675893"/>
          </a:xfrm>
          <a:prstGeom prst="rect">
            <a:avLst/>
          </a:prstGeom>
        </p:spPr>
      </p:pic>
    </p:spTree>
    <p:extLst>
      <p:ext uri="{BB962C8B-B14F-4D97-AF65-F5344CB8AC3E}">
        <p14:creationId xmlns:p14="http://schemas.microsoft.com/office/powerpoint/2010/main" val="1983712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F36A7F-D991-4969-BD62-C1B9889B0924}"/>
              </a:ext>
            </a:extLst>
          </p:cNvPr>
          <p:cNvSpPr>
            <a:spLocks noGrp="1"/>
          </p:cNvSpPr>
          <p:nvPr>
            <p:ph type="title"/>
          </p:nvPr>
        </p:nvSpPr>
        <p:spPr>
          <a:xfrm>
            <a:off x="0" y="-73164"/>
            <a:ext cx="8229600" cy="1143000"/>
          </a:xfrm>
        </p:spPr>
        <p:txBody>
          <a:bodyPr>
            <a:noAutofit/>
          </a:bodyPr>
          <a:lstStyle/>
          <a:p>
            <a:pPr algn="l"/>
            <a:r>
              <a:rPr lang="es-MX" sz="2000" b="1" dirty="0">
                <a:solidFill>
                  <a:schemeClr val="bg1"/>
                </a:solidFill>
                <a:latin typeface="Raleway" panose="020B0503030101060003" pitchFamily="34" charset="0"/>
              </a:rPr>
              <a:t>SOLICITUD DE REGISTRO DE INGRESO ESTANDAR</a:t>
            </a:r>
          </a:p>
        </p:txBody>
      </p:sp>
      <p:sp>
        <p:nvSpPr>
          <p:cNvPr id="6" name="CuadroTexto 5">
            <a:extLst>
              <a:ext uri="{FF2B5EF4-FFF2-40B4-BE49-F238E27FC236}">
                <a16:creationId xmlns:a16="http://schemas.microsoft.com/office/drawing/2014/main" id="{5E11C8E3-7B0B-4D87-B4EB-73BBAFF40652}"/>
              </a:ext>
            </a:extLst>
          </p:cNvPr>
          <p:cNvSpPr txBox="1"/>
          <p:nvPr/>
        </p:nvSpPr>
        <p:spPr>
          <a:xfrm>
            <a:off x="4216707" y="1443840"/>
            <a:ext cx="4523763" cy="3693319"/>
          </a:xfrm>
          <a:prstGeom prst="rect">
            <a:avLst/>
          </a:prstGeom>
          <a:noFill/>
        </p:spPr>
        <p:txBody>
          <a:bodyPr wrap="square" rtlCol="0">
            <a:spAutoFit/>
          </a:bodyPr>
          <a:lstStyle/>
          <a:p>
            <a:pPr marL="285750" indent="-285750" algn="just">
              <a:buFont typeface="Wingdings" panose="05000000000000000000" pitchFamily="2" charset="2"/>
              <a:buChar char="v"/>
            </a:pPr>
            <a:r>
              <a:rPr lang="es-MX" b="1" dirty="0">
                <a:latin typeface="Raleway" panose="020B0503030101060003" pitchFamily="34" charset="0"/>
              </a:rPr>
              <a:t>COMPROBACIÓN DE FACTURA: </a:t>
            </a:r>
            <a:r>
              <a:rPr lang="es-MX" dirty="0">
                <a:latin typeface="Raleway" panose="020B0503030101060003" pitchFamily="34" charset="0"/>
              </a:rPr>
              <a:t>SI EL INGRESO CORRESPONDE A LA COMPROBACIÓN DE UN CFDI PREVIAMENTE EMITIDO (PPD) ANOTAR EL FOLIO CORRESPONDIENTE. </a:t>
            </a:r>
          </a:p>
          <a:p>
            <a:pPr marL="285750" indent="-285750" algn="just">
              <a:buFont typeface="Wingdings" panose="05000000000000000000" pitchFamily="2" charset="2"/>
              <a:buChar char="v"/>
            </a:pPr>
            <a:endParaRPr lang="es-MX" dirty="0">
              <a:latin typeface="Raleway" panose="020B0503030101060003" pitchFamily="34" charset="0"/>
            </a:endParaRPr>
          </a:p>
          <a:p>
            <a:pPr marL="285750" indent="-285750" algn="just">
              <a:buFont typeface="Wingdings" panose="05000000000000000000" pitchFamily="2" charset="2"/>
              <a:buChar char="v"/>
            </a:pPr>
            <a:r>
              <a:rPr lang="es-MX" b="1" dirty="0">
                <a:latin typeface="Raleway" panose="020B0503030101060003" pitchFamily="34" charset="0"/>
              </a:rPr>
              <a:t>DATOS DEL SOLICITANTE: </a:t>
            </a:r>
            <a:r>
              <a:rPr lang="es-MX" dirty="0">
                <a:latin typeface="Raleway" panose="020B0503030101060003" pitchFamily="34" charset="0"/>
              </a:rPr>
              <a:t>SEÑALAR NOMBRE COMPLETO, EXTENSIÓN O TELÉFONO DE CONTACTO PARA ACLARACIONES,CORREO ELECTRÓNICO, ENTIDAD O DEPENDENCIA A LA QUE SE ENCUENTRA ADSCRITO Y LA FIRMA AUTOGRAFA DEL FORMATO.</a:t>
            </a:r>
          </a:p>
        </p:txBody>
      </p:sp>
      <p:pic>
        <p:nvPicPr>
          <p:cNvPr id="3" name="Imagen 2">
            <a:extLst>
              <a:ext uri="{FF2B5EF4-FFF2-40B4-BE49-F238E27FC236}">
                <a16:creationId xmlns:a16="http://schemas.microsoft.com/office/drawing/2014/main" id="{74935D6A-271C-4FE5-BD90-620D53CB1BCB}"/>
              </a:ext>
            </a:extLst>
          </p:cNvPr>
          <p:cNvPicPr>
            <a:picLocks noChangeAspect="1"/>
          </p:cNvPicPr>
          <p:nvPr/>
        </p:nvPicPr>
        <p:blipFill>
          <a:blip r:embed="rId2"/>
          <a:stretch>
            <a:fillRect/>
          </a:stretch>
        </p:blipFill>
        <p:spPr>
          <a:xfrm>
            <a:off x="150846" y="2450995"/>
            <a:ext cx="4065862" cy="1956009"/>
          </a:xfrm>
          <a:prstGeom prst="rect">
            <a:avLst/>
          </a:prstGeom>
        </p:spPr>
      </p:pic>
    </p:spTree>
    <p:extLst>
      <p:ext uri="{BB962C8B-B14F-4D97-AF65-F5344CB8AC3E}">
        <p14:creationId xmlns:p14="http://schemas.microsoft.com/office/powerpoint/2010/main" val="2705048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F36A7F-D991-4969-BD62-C1B9889B0924}"/>
              </a:ext>
            </a:extLst>
          </p:cNvPr>
          <p:cNvSpPr>
            <a:spLocks noGrp="1"/>
          </p:cNvSpPr>
          <p:nvPr>
            <p:ph type="title"/>
          </p:nvPr>
        </p:nvSpPr>
        <p:spPr>
          <a:xfrm>
            <a:off x="0" y="-73164"/>
            <a:ext cx="8229600" cy="1143000"/>
          </a:xfrm>
        </p:spPr>
        <p:txBody>
          <a:bodyPr>
            <a:noAutofit/>
          </a:bodyPr>
          <a:lstStyle/>
          <a:p>
            <a:pPr algn="l"/>
            <a:r>
              <a:rPr lang="es-MX" sz="1900" dirty="0">
                <a:solidFill>
                  <a:schemeClr val="bg1"/>
                </a:solidFill>
                <a:latin typeface="Raleway" panose="020B0503030101060003" pitchFamily="34" charset="0"/>
              </a:rPr>
              <a:t>SOLICITUD DE REGISTRO DE INGRESO DE PROYECTOS/ CONVENIOS</a:t>
            </a:r>
            <a:endParaRPr lang="es-MX" sz="1900" b="1" dirty="0">
              <a:solidFill>
                <a:schemeClr val="bg1"/>
              </a:solidFill>
              <a:latin typeface="Raleway" panose="020B0503030101060003" pitchFamily="34" charset="0"/>
            </a:endParaRPr>
          </a:p>
        </p:txBody>
      </p:sp>
      <p:sp>
        <p:nvSpPr>
          <p:cNvPr id="6" name="CuadroTexto 5">
            <a:extLst>
              <a:ext uri="{FF2B5EF4-FFF2-40B4-BE49-F238E27FC236}">
                <a16:creationId xmlns:a16="http://schemas.microsoft.com/office/drawing/2014/main" id="{5E11C8E3-7B0B-4D87-B4EB-73BBAFF40652}"/>
              </a:ext>
            </a:extLst>
          </p:cNvPr>
          <p:cNvSpPr txBox="1"/>
          <p:nvPr/>
        </p:nvSpPr>
        <p:spPr>
          <a:xfrm>
            <a:off x="4216707" y="1384298"/>
            <a:ext cx="4523763" cy="5493812"/>
          </a:xfrm>
          <a:prstGeom prst="rect">
            <a:avLst/>
          </a:prstGeom>
          <a:noFill/>
        </p:spPr>
        <p:txBody>
          <a:bodyPr wrap="square" rtlCol="0">
            <a:spAutoFit/>
          </a:bodyPr>
          <a:lstStyle/>
          <a:p>
            <a:pPr marL="285750" indent="-285750" algn="just">
              <a:buFont typeface="Wingdings" panose="05000000000000000000" pitchFamily="2" charset="2"/>
              <a:buChar char="v"/>
            </a:pPr>
            <a:r>
              <a:rPr lang="es-MX" b="1" dirty="0">
                <a:latin typeface="Raleway" panose="020B0503030101060003" pitchFamily="34" charset="0"/>
              </a:rPr>
              <a:t>FECHA</a:t>
            </a:r>
            <a:r>
              <a:rPr lang="es-MX" dirty="0">
                <a:latin typeface="Raleway" panose="020B0503030101060003" pitchFamily="34" charset="0"/>
              </a:rPr>
              <a:t>: ANOTAR LA FECHA DE PRESENTACIÓN DE ESTE FORMATO EN LA CAJA DE LA TESORERÍA UG.</a:t>
            </a:r>
          </a:p>
          <a:p>
            <a:pPr marL="285750" indent="-285750" algn="just">
              <a:buFont typeface="Wingdings" panose="05000000000000000000" pitchFamily="2" charset="2"/>
              <a:buChar char="v"/>
            </a:pPr>
            <a:endParaRPr lang="es-MX" sz="900" b="1" dirty="0">
              <a:latin typeface="Raleway" panose="020B0503030101060003" pitchFamily="34" charset="0"/>
            </a:endParaRPr>
          </a:p>
          <a:p>
            <a:pPr marL="285750" indent="-285750" algn="just">
              <a:buFont typeface="Wingdings" panose="05000000000000000000" pitchFamily="2" charset="2"/>
              <a:buChar char="v"/>
            </a:pPr>
            <a:r>
              <a:rPr lang="es-MX" b="1" dirty="0">
                <a:latin typeface="Raleway" panose="020B0503030101060003" pitchFamily="34" charset="0"/>
              </a:rPr>
              <a:t>NOMBRE DEL SOLICITANTE: </a:t>
            </a:r>
            <a:r>
              <a:rPr lang="es-MX" dirty="0">
                <a:latin typeface="Raleway" panose="020B0503030101060003" pitchFamily="34" charset="0"/>
              </a:rPr>
              <a:t>SE ANOTARÁ EL NOMBRE A FAVOR DE QUIEN SE EXPEDIRÁ LA FICHA DE INGRESOS CORRESPONDIENTE.</a:t>
            </a:r>
          </a:p>
          <a:p>
            <a:pPr marL="285750" indent="-285750" algn="just">
              <a:buFont typeface="Wingdings" panose="05000000000000000000" pitchFamily="2" charset="2"/>
              <a:buChar char="v"/>
            </a:pPr>
            <a:endParaRPr lang="es-MX" sz="900" dirty="0">
              <a:latin typeface="Raleway" panose="020B0503030101060003" pitchFamily="34" charset="0"/>
            </a:endParaRPr>
          </a:p>
          <a:p>
            <a:pPr marL="285750" indent="-285750" algn="just">
              <a:buFont typeface="Wingdings" panose="05000000000000000000" pitchFamily="2" charset="2"/>
              <a:buChar char="v"/>
            </a:pPr>
            <a:r>
              <a:rPr lang="es-MX" b="1" dirty="0">
                <a:latin typeface="Raleway" panose="020B0503030101060003" pitchFamily="34" charset="0"/>
              </a:rPr>
              <a:t>CONCEPTO DE INGRESO: </a:t>
            </a:r>
            <a:r>
              <a:rPr lang="es-MX" dirty="0">
                <a:latin typeface="Raleway" panose="020B0503030101060003" pitchFamily="34" charset="0"/>
              </a:rPr>
              <a:t>DESCRIBIR EL TIPO DE INGRESO A REGISTRAR: NOMBRE DEL CONVENIO, O DEL PROGRAMA DE LAS APORTACIONES FEDERALES Y/O ESTATALES, FIDEICOMISO AL QUE SE REALIZA LA APORTACIÓN (FAM, PRODEP, PFCE)</a:t>
            </a:r>
          </a:p>
          <a:p>
            <a:pPr marL="285750" indent="-285750" algn="just">
              <a:buFont typeface="Wingdings" panose="05000000000000000000" pitchFamily="2" charset="2"/>
              <a:buChar char="v"/>
            </a:pPr>
            <a:endParaRPr lang="es-MX" sz="900" dirty="0">
              <a:latin typeface="Raleway" panose="020B0503030101060003" pitchFamily="34" charset="0"/>
            </a:endParaRPr>
          </a:p>
          <a:p>
            <a:pPr marL="285750" indent="-285750" algn="just">
              <a:buFont typeface="Wingdings" panose="05000000000000000000" pitchFamily="2" charset="2"/>
              <a:buChar char="v"/>
            </a:pPr>
            <a:r>
              <a:rPr lang="es-MX" b="1" dirty="0">
                <a:latin typeface="Raleway" panose="020B0503030101060003" pitchFamily="34" charset="0"/>
              </a:rPr>
              <a:t>TIPO DE INGRESO: </a:t>
            </a:r>
            <a:r>
              <a:rPr lang="es-MX" dirty="0">
                <a:latin typeface="Raleway" panose="020B0503030101060003" pitchFamily="34" charset="0"/>
              </a:rPr>
              <a:t>SEÑALAR CON UNA </a:t>
            </a:r>
            <a:r>
              <a:rPr lang="es-MX" dirty="0">
                <a:solidFill>
                  <a:srgbClr val="FF0000"/>
                </a:solidFill>
                <a:latin typeface="Wingdings 2" panose="05020102010507070707" pitchFamily="18" charset="2"/>
              </a:rPr>
              <a:t>O </a:t>
            </a:r>
            <a:r>
              <a:rPr lang="es-MX" dirty="0">
                <a:latin typeface="Raleway" panose="020B0503030101060003" pitchFamily="34" charset="0"/>
              </a:rPr>
              <a:t>SI EL INGRESO CORRESPONDE A</a:t>
            </a:r>
          </a:p>
          <a:p>
            <a:pPr algn="just"/>
            <a:r>
              <a:rPr lang="es-MX" dirty="0">
                <a:latin typeface="Raleway" panose="020B0503030101060003" pitchFamily="34" charset="0"/>
              </a:rPr>
              <a:t>   a) Convenio;   b) Aportación Federal; 	</a:t>
            </a:r>
          </a:p>
          <a:p>
            <a:pPr algn="just"/>
            <a:r>
              <a:rPr lang="es-MX" dirty="0">
                <a:latin typeface="Raleway" panose="020B0503030101060003" pitchFamily="34" charset="0"/>
              </a:rPr>
              <a:t>   c) Aportación Estatal;  d) Fideicomiso.</a:t>
            </a:r>
            <a:endParaRPr lang="es-MX" dirty="0"/>
          </a:p>
        </p:txBody>
      </p:sp>
      <p:pic>
        <p:nvPicPr>
          <p:cNvPr id="4" name="Imagen 3">
            <a:extLst>
              <a:ext uri="{FF2B5EF4-FFF2-40B4-BE49-F238E27FC236}">
                <a16:creationId xmlns:a16="http://schemas.microsoft.com/office/drawing/2014/main" id="{5A46CF17-6440-4A38-8F19-57025DA1F62E}"/>
              </a:ext>
            </a:extLst>
          </p:cNvPr>
          <p:cNvPicPr>
            <a:picLocks noChangeAspect="1"/>
          </p:cNvPicPr>
          <p:nvPr/>
        </p:nvPicPr>
        <p:blipFill>
          <a:blip r:embed="rId2"/>
          <a:stretch>
            <a:fillRect/>
          </a:stretch>
        </p:blipFill>
        <p:spPr>
          <a:xfrm>
            <a:off x="150845" y="2212801"/>
            <a:ext cx="4065862" cy="2522882"/>
          </a:xfrm>
          <a:prstGeom prst="rect">
            <a:avLst/>
          </a:prstGeom>
        </p:spPr>
      </p:pic>
      <p:sp>
        <p:nvSpPr>
          <p:cNvPr id="7" name="Rectángulo 6">
            <a:extLst>
              <a:ext uri="{FF2B5EF4-FFF2-40B4-BE49-F238E27FC236}">
                <a16:creationId xmlns:a16="http://schemas.microsoft.com/office/drawing/2014/main" id="{1C5357AF-DA21-435D-B1D1-D1D94A3611DB}"/>
              </a:ext>
            </a:extLst>
          </p:cNvPr>
          <p:cNvSpPr/>
          <p:nvPr/>
        </p:nvSpPr>
        <p:spPr>
          <a:xfrm>
            <a:off x="-46629" y="845778"/>
            <a:ext cx="8711236" cy="646331"/>
          </a:xfrm>
          <a:prstGeom prst="rect">
            <a:avLst/>
          </a:prstGeom>
        </p:spPr>
        <p:txBody>
          <a:bodyPr wrap="square">
            <a:spAutoFit/>
          </a:bodyPr>
          <a:lstStyle/>
          <a:p>
            <a:pPr algn="just"/>
            <a:r>
              <a:rPr lang="es-MX" b="1" dirty="0">
                <a:latin typeface="Raleway" panose="020B0503030101060003" pitchFamily="34" charset="0"/>
              </a:rPr>
              <a:t>	FORMATO PARA REGISTRO EXCLUSIVO DE INGRESOS POR APORTACIONES 	(SUBSIDIOS), CONVENIOS O PROYECTOS Y FIDEICOMISOS.</a:t>
            </a:r>
          </a:p>
        </p:txBody>
      </p:sp>
    </p:spTree>
    <p:extLst>
      <p:ext uri="{BB962C8B-B14F-4D97-AF65-F5344CB8AC3E}">
        <p14:creationId xmlns:p14="http://schemas.microsoft.com/office/powerpoint/2010/main" val="1699151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F36A7F-D991-4969-BD62-C1B9889B0924}"/>
              </a:ext>
            </a:extLst>
          </p:cNvPr>
          <p:cNvSpPr>
            <a:spLocks noGrp="1"/>
          </p:cNvSpPr>
          <p:nvPr>
            <p:ph type="title"/>
          </p:nvPr>
        </p:nvSpPr>
        <p:spPr>
          <a:xfrm>
            <a:off x="0" y="-73164"/>
            <a:ext cx="8229600" cy="1143000"/>
          </a:xfrm>
        </p:spPr>
        <p:txBody>
          <a:bodyPr>
            <a:noAutofit/>
          </a:bodyPr>
          <a:lstStyle/>
          <a:p>
            <a:pPr algn="l"/>
            <a:r>
              <a:rPr lang="es-MX" sz="1900" dirty="0">
                <a:solidFill>
                  <a:schemeClr val="bg1"/>
                </a:solidFill>
                <a:latin typeface="Raleway" panose="020B0503030101060003" pitchFamily="34" charset="0"/>
              </a:rPr>
              <a:t>SOLICITUD DE REGISTRO DE INGRESO DE PROYECTOS/ CONVENIOS</a:t>
            </a:r>
            <a:endParaRPr lang="es-MX" sz="1900" b="1" dirty="0">
              <a:solidFill>
                <a:schemeClr val="bg1"/>
              </a:solidFill>
              <a:latin typeface="Raleway" panose="020B0503030101060003" pitchFamily="34" charset="0"/>
            </a:endParaRPr>
          </a:p>
        </p:txBody>
      </p:sp>
      <p:sp>
        <p:nvSpPr>
          <p:cNvPr id="6" name="CuadroTexto 5">
            <a:extLst>
              <a:ext uri="{FF2B5EF4-FFF2-40B4-BE49-F238E27FC236}">
                <a16:creationId xmlns:a16="http://schemas.microsoft.com/office/drawing/2014/main" id="{5E11C8E3-7B0B-4D87-B4EB-73BBAFF40652}"/>
              </a:ext>
            </a:extLst>
          </p:cNvPr>
          <p:cNvSpPr txBox="1"/>
          <p:nvPr/>
        </p:nvSpPr>
        <p:spPr>
          <a:xfrm>
            <a:off x="4214434" y="918913"/>
            <a:ext cx="4523763" cy="5724644"/>
          </a:xfrm>
          <a:prstGeom prst="rect">
            <a:avLst/>
          </a:prstGeom>
          <a:noFill/>
        </p:spPr>
        <p:txBody>
          <a:bodyPr wrap="square" rtlCol="0">
            <a:spAutoFit/>
          </a:bodyPr>
          <a:lstStyle/>
          <a:p>
            <a:pPr marL="285750" indent="-285750" algn="just">
              <a:buFont typeface="Wingdings" panose="05000000000000000000" pitchFamily="2" charset="2"/>
              <a:buChar char="v"/>
            </a:pPr>
            <a:r>
              <a:rPr lang="es-MX" b="1" dirty="0">
                <a:latin typeface="Raleway" panose="020B0503030101060003" pitchFamily="34" charset="0"/>
              </a:rPr>
              <a:t>CÓDIGO CUENTA DE INGRESO (SAP) /No. DE ARANCEL: </a:t>
            </a:r>
            <a:r>
              <a:rPr lang="es-MX" dirty="0">
                <a:latin typeface="Raleway" panose="020B0503030101060003" pitchFamily="34" charset="0"/>
              </a:rPr>
              <a:t>ANOTAR EL CENTRO DE BENEFICIO (</a:t>
            </a:r>
            <a:r>
              <a:rPr lang="es-MX" dirty="0" err="1">
                <a:latin typeface="Raleway" panose="020B0503030101060003" pitchFamily="34" charset="0"/>
              </a:rPr>
              <a:t>CeBe</a:t>
            </a:r>
            <a:r>
              <a:rPr lang="es-MX" dirty="0">
                <a:latin typeface="Raleway" panose="020B0503030101060003" pitchFamily="34" charset="0"/>
              </a:rPr>
              <a:t>) Y EL NOMBRE DEL ELEMENTO PEP REGISTRADO EN EL SISTEMA.</a:t>
            </a:r>
          </a:p>
          <a:p>
            <a:pPr marL="285750" indent="-285750" algn="just">
              <a:buFont typeface="Wingdings" panose="05000000000000000000" pitchFamily="2" charset="2"/>
              <a:buChar char="v"/>
            </a:pPr>
            <a:endParaRPr lang="es-MX" sz="1200" dirty="0">
              <a:latin typeface="Raleway" panose="020B0503030101060003" pitchFamily="34" charset="0"/>
            </a:endParaRPr>
          </a:p>
          <a:p>
            <a:pPr marL="285750" indent="-285750" algn="just">
              <a:buFont typeface="Wingdings" panose="05000000000000000000" pitchFamily="2" charset="2"/>
              <a:buChar char="v"/>
            </a:pPr>
            <a:r>
              <a:rPr lang="es-MX" b="1" dirty="0">
                <a:latin typeface="Raleway" panose="020B0503030101060003" pitchFamily="34" charset="0"/>
              </a:rPr>
              <a:t>IVA/IMPORTE: </a:t>
            </a:r>
            <a:r>
              <a:rPr lang="es-MX" dirty="0">
                <a:latin typeface="Raleway" panose="020B0503030101060003" pitchFamily="34" charset="0"/>
              </a:rPr>
              <a:t>SEÑALAR CON UNA </a:t>
            </a:r>
            <a:r>
              <a:rPr lang="es-MX" dirty="0">
                <a:solidFill>
                  <a:srgbClr val="92D050"/>
                </a:solidFill>
                <a:latin typeface="Wingdings 2" panose="05020102010507070707" pitchFamily="18" charset="2"/>
              </a:rPr>
              <a:t>P </a:t>
            </a:r>
            <a:r>
              <a:rPr lang="es-MX" dirty="0" err="1">
                <a:latin typeface="Raleway" panose="020B0503030101060003" pitchFamily="34" charset="0"/>
              </a:rPr>
              <a:t>ó</a:t>
            </a:r>
            <a:r>
              <a:rPr lang="es-MX" dirty="0">
                <a:latin typeface="Wingdings 2" panose="05020102010507070707" pitchFamily="18" charset="2"/>
              </a:rPr>
              <a:t> </a:t>
            </a:r>
            <a:r>
              <a:rPr lang="es-MX" dirty="0">
                <a:solidFill>
                  <a:srgbClr val="FF0000"/>
                </a:solidFill>
                <a:latin typeface="Wingdings 2" panose="05020102010507070707" pitchFamily="18" charset="2"/>
              </a:rPr>
              <a:t>O </a:t>
            </a:r>
            <a:r>
              <a:rPr lang="es-MX" dirty="0">
                <a:latin typeface="Raleway" panose="020B0503030101060003" pitchFamily="34" charset="0"/>
              </a:rPr>
              <a:t>SI EL INGRESO TIENE IVA Y A CONTINUACIÓN INDICAR EL IMPORTE SIN IVA, EL IMPORTE DEL IVA Y EL IMPORTE TOTAL. TAMBIEN ANOTAR EL TOTAL DEL INGRESO A REGISTRAR CON LETRA.</a:t>
            </a:r>
            <a:r>
              <a:rPr lang="es-MX" dirty="0">
                <a:solidFill>
                  <a:srgbClr val="FF0000"/>
                </a:solidFill>
                <a:latin typeface="Wingdings 2" panose="05020102010507070707" pitchFamily="18" charset="2"/>
              </a:rPr>
              <a:t> </a:t>
            </a:r>
            <a:endParaRPr lang="es-MX" dirty="0">
              <a:solidFill>
                <a:srgbClr val="FF0000"/>
              </a:solidFill>
              <a:latin typeface="Raleway" panose="020B0503030101060003" pitchFamily="34" charset="0"/>
            </a:endParaRPr>
          </a:p>
          <a:p>
            <a:pPr marL="285750" indent="-285750" algn="just">
              <a:buFont typeface="Wingdings" panose="05000000000000000000" pitchFamily="2" charset="2"/>
              <a:buChar char="v"/>
            </a:pPr>
            <a:endParaRPr lang="es-MX" dirty="0">
              <a:latin typeface="Raleway" panose="020B0503030101060003" pitchFamily="34" charset="0"/>
            </a:endParaRPr>
          </a:p>
          <a:p>
            <a:pPr marL="285750" indent="-285750" algn="just">
              <a:buFont typeface="Wingdings" panose="05000000000000000000" pitchFamily="2" charset="2"/>
              <a:buChar char="v"/>
            </a:pPr>
            <a:r>
              <a:rPr lang="es-MX" b="1" dirty="0">
                <a:latin typeface="Raleway" panose="020B0503030101060003" pitchFamily="34" charset="0"/>
              </a:rPr>
              <a:t>DATOS DEL DEPÓSITO: </a:t>
            </a:r>
            <a:r>
              <a:rPr lang="es-MX" dirty="0">
                <a:latin typeface="Raleway" panose="020B0503030101060003" pitchFamily="34" charset="0"/>
              </a:rPr>
              <a:t> SEÑALAR EL BANCO, NÚMERO DE CUENTA Y FECHA DEL DEPÓSITO O TRANSFERENCIA ELECTRÓNICA QUE AMPARA EL INGRESO A REGISTRAR. </a:t>
            </a:r>
          </a:p>
          <a:p>
            <a:pPr marL="285750" indent="-285750" algn="just">
              <a:buFont typeface="Wingdings" panose="05000000000000000000" pitchFamily="2" charset="2"/>
              <a:buChar char="v"/>
            </a:pPr>
            <a:endParaRPr lang="es-MX" sz="1200" dirty="0">
              <a:latin typeface="Raleway" panose="020B0503030101060003" pitchFamily="34" charset="0"/>
            </a:endParaRPr>
          </a:p>
          <a:p>
            <a:pPr marL="214313" indent="-214313" algn="just">
              <a:buFont typeface="Wingdings" panose="05000000000000000000" pitchFamily="2" charset="2"/>
              <a:buChar char="q"/>
            </a:pPr>
            <a:endParaRPr lang="es-MX" dirty="0">
              <a:latin typeface="Raleway" panose="020B0503030101060003" pitchFamily="34" charset="0"/>
            </a:endParaRPr>
          </a:p>
        </p:txBody>
      </p:sp>
      <p:pic>
        <p:nvPicPr>
          <p:cNvPr id="5" name="Imagen 4">
            <a:extLst>
              <a:ext uri="{FF2B5EF4-FFF2-40B4-BE49-F238E27FC236}">
                <a16:creationId xmlns:a16="http://schemas.microsoft.com/office/drawing/2014/main" id="{E7FCA2F1-8A53-4B01-A22A-A4BF702BC86E}"/>
              </a:ext>
            </a:extLst>
          </p:cNvPr>
          <p:cNvPicPr>
            <a:picLocks noChangeAspect="1"/>
          </p:cNvPicPr>
          <p:nvPr/>
        </p:nvPicPr>
        <p:blipFill>
          <a:blip r:embed="rId2"/>
          <a:stretch>
            <a:fillRect/>
          </a:stretch>
        </p:blipFill>
        <p:spPr>
          <a:xfrm>
            <a:off x="150846" y="2650633"/>
            <a:ext cx="4063588" cy="1556734"/>
          </a:xfrm>
          <a:prstGeom prst="rect">
            <a:avLst/>
          </a:prstGeom>
        </p:spPr>
      </p:pic>
    </p:spTree>
    <p:extLst>
      <p:ext uri="{BB962C8B-B14F-4D97-AF65-F5344CB8AC3E}">
        <p14:creationId xmlns:p14="http://schemas.microsoft.com/office/powerpoint/2010/main" val="1418153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5E11C8E3-7B0B-4D87-B4EB-73BBAFF40652}"/>
              </a:ext>
            </a:extLst>
          </p:cNvPr>
          <p:cNvSpPr txBox="1"/>
          <p:nvPr/>
        </p:nvSpPr>
        <p:spPr>
          <a:xfrm>
            <a:off x="4216708" y="1443840"/>
            <a:ext cx="4523763" cy="3970318"/>
          </a:xfrm>
          <a:prstGeom prst="rect">
            <a:avLst/>
          </a:prstGeom>
          <a:noFill/>
        </p:spPr>
        <p:txBody>
          <a:bodyPr wrap="square" rtlCol="0">
            <a:spAutoFit/>
          </a:bodyPr>
          <a:lstStyle/>
          <a:p>
            <a:pPr marL="285750" indent="-285750" algn="just">
              <a:buFont typeface="Wingdings" panose="05000000000000000000" pitchFamily="2" charset="2"/>
              <a:buChar char="v"/>
            </a:pPr>
            <a:r>
              <a:rPr lang="es-MX" b="1" dirty="0">
                <a:latin typeface="Raleway" panose="020B0503030101060003" pitchFamily="34" charset="0"/>
              </a:rPr>
              <a:t>COMPROBACIÓN DE FACTURA: </a:t>
            </a:r>
            <a:r>
              <a:rPr lang="es-MX" dirty="0">
                <a:latin typeface="Raleway" panose="020B0503030101060003" pitchFamily="34" charset="0"/>
              </a:rPr>
              <a:t>SI EL INGRESO CORRESPONDE A LA COMPROBACIÓN DE UN CFDI PREVIAMENTE EMITIDO (PUE) ANOTAR EL FOLIO CORRESPONDIENTE. </a:t>
            </a:r>
          </a:p>
          <a:p>
            <a:pPr marL="285750" indent="-285750" algn="just">
              <a:buFont typeface="Wingdings" panose="05000000000000000000" pitchFamily="2" charset="2"/>
              <a:buChar char="v"/>
            </a:pPr>
            <a:endParaRPr lang="es-MX" dirty="0">
              <a:latin typeface="Raleway" panose="020B0503030101060003" pitchFamily="34" charset="0"/>
            </a:endParaRPr>
          </a:p>
          <a:p>
            <a:pPr marL="285750" indent="-285750" algn="just">
              <a:buFont typeface="Wingdings" panose="05000000000000000000" pitchFamily="2" charset="2"/>
              <a:buChar char="v"/>
            </a:pPr>
            <a:r>
              <a:rPr lang="es-MX" b="1" dirty="0">
                <a:latin typeface="Raleway" panose="020B0503030101060003" pitchFamily="34" charset="0"/>
              </a:rPr>
              <a:t>DATOS DEL SOLICITANTE: </a:t>
            </a:r>
            <a:r>
              <a:rPr lang="es-MX" dirty="0">
                <a:latin typeface="Raleway" panose="020B0503030101060003" pitchFamily="34" charset="0"/>
              </a:rPr>
              <a:t>SEÑALAR NOMBRE COMPLETO, EXTENSIÓN O TELÉFONO DE CONTACTO PARA ACLARACIONES, CORREO ELECTRÓNICO, ENTIDAD O DEPENDENCIA A LA QUE SE ENCUENTRA ADSCRITO Y LA FIRMA AUTOGRAFA DEL FORMATO.</a:t>
            </a:r>
          </a:p>
        </p:txBody>
      </p:sp>
      <p:pic>
        <p:nvPicPr>
          <p:cNvPr id="3" name="Imagen 2">
            <a:extLst>
              <a:ext uri="{FF2B5EF4-FFF2-40B4-BE49-F238E27FC236}">
                <a16:creationId xmlns:a16="http://schemas.microsoft.com/office/drawing/2014/main" id="{74935D6A-271C-4FE5-BD90-620D53CB1BCB}"/>
              </a:ext>
            </a:extLst>
          </p:cNvPr>
          <p:cNvPicPr>
            <a:picLocks noChangeAspect="1"/>
          </p:cNvPicPr>
          <p:nvPr/>
        </p:nvPicPr>
        <p:blipFill>
          <a:blip r:embed="rId2"/>
          <a:stretch>
            <a:fillRect/>
          </a:stretch>
        </p:blipFill>
        <p:spPr>
          <a:xfrm>
            <a:off x="150846" y="2450995"/>
            <a:ext cx="4065862" cy="1956009"/>
          </a:xfrm>
          <a:prstGeom prst="rect">
            <a:avLst/>
          </a:prstGeom>
        </p:spPr>
      </p:pic>
      <p:sp>
        <p:nvSpPr>
          <p:cNvPr id="5" name="Título 1">
            <a:extLst>
              <a:ext uri="{FF2B5EF4-FFF2-40B4-BE49-F238E27FC236}">
                <a16:creationId xmlns:a16="http://schemas.microsoft.com/office/drawing/2014/main" id="{0232E0D9-3403-4F55-964C-93A00E1E7539}"/>
              </a:ext>
            </a:extLst>
          </p:cNvPr>
          <p:cNvSpPr txBox="1">
            <a:spLocks/>
          </p:cNvSpPr>
          <p:nvPr/>
        </p:nvSpPr>
        <p:spPr>
          <a:xfrm>
            <a:off x="0" y="-89390"/>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MX" sz="1900" dirty="0">
                <a:solidFill>
                  <a:schemeClr val="bg1"/>
                </a:solidFill>
                <a:latin typeface="Raleway" panose="020B0503030101060003" pitchFamily="34" charset="0"/>
              </a:rPr>
              <a:t>SOLICITUD DE REGISTRO DE INGRESO DE PROYECTOS/ CONVENIOS</a:t>
            </a:r>
            <a:endParaRPr lang="es-MX" sz="1900" b="1" dirty="0">
              <a:solidFill>
                <a:schemeClr val="bg1"/>
              </a:solidFill>
              <a:latin typeface="Raleway" panose="020B0503030101060003" pitchFamily="34" charset="0"/>
            </a:endParaRPr>
          </a:p>
        </p:txBody>
      </p:sp>
    </p:spTree>
    <p:extLst>
      <p:ext uri="{BB962C8B-B14F-4D97-AF65-F5344CB8AC3E}">
        <p14:creationId xmlns:p14="http://schemas.microsoft.com/office/powerpoint/2010/main" val="380589012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380</TotalTime>
  <Words>1300</Words>
  <Application>Microsoft Office PowerPoint</Application>
  <PresentationFormat>Presentación en pantalla (4:3)</PresentationFormat>
  <Paragraphs>123</Paragraphs>
  <Slides>16</Slides>
  <Notes>1</Notes>
  <HiddenSlides>0</HiddenSlides>
  <MMClips>0</MMClips>
  <ScaleCrop>false</ScaleCrop>
  <HeadingPairs>
    <vt:vector size="6" baseType="variant">
      <vt:variant>
        <vt:lpstr>Fuentes usadas</vt:lpstr>
      </vt:variant>
      <vt:variant>
        <vt:i4>7</vt:i4>
      </vt:variant>
      <vt:variant>
        <vt:lpstr>Tema</vt:lpstr>
      </vt:variant>
      <vt:variant>
        <vt:i4>4</vt:i4>
      </vt:variant>
      <vt:variant>
        <vt:lpstr>Títulos de diapositiva</vt:lpstr>
      </vt:variant>
      <vt:variant>
        <vt:i4>16</vt:i4>
      </vt:variant>
    </vt:vector>
  </HeadingPairs>
  <TitlesOfParts>
    <vt:vector size="27" baseType="lpstr">
      <vt:lpstr>Arial</vt:lpstr>
      <vt:lpstr>Calibri</vt:lpstr>
      <vt:lpstr>Raleway</vt:lpstr>
      <vt:lpstr>Raleway Regular</vt:lpstr>
      <vt:lpstr>Raleway SemiBold</vt:lpstr>
      <vt:lpstr>Wingdings</vt:lpstr>
      <vt:lpstr>Wingdings 2</vt:lpstr>
      <vt:lpstr>Tema de Office</vt:lpstr>
      <vt:lpstr>2_Diseño personalizado</vt:lpstr>
      <vt:lpstr>Diseño personalizado</vt:lpstr>
      <vt:lpstr>1_Diseño personalizado</vt:lpstr>
      <vt:lpstr>Presentación de PowerPoint</vt:lpstr>
      <vt:lpstr>REGISTRO DE INGRESOS</vt:lpstr>
      <vt:lpstr>REQUISITOS PARA EL REGISTRO DE INGRESOS</vt:lpstr>
      <vt:lpstr>SOLICITUD DE REGISTRO DE INGRESO ESTANDAR</vt:lpstr>
      <vt:lpstr>SOLICITUD DE REGISTRO DE INGRESO ESTANDAR</vt:lpstr>
      <vt:lpstr>SOLICITUD DE REGISTRO DE INGRESO ESTANDAR</vt:lpstr>
      <vt:lpstr>SOLICITUD DE REGISTRO DE INGRESO DE PROYECTOS/ CONVENIOS</vt:lpstr>
      <vt:lpstr>SOLICITUD DE REGISTRO DE INGRESO DE PROYECTOS/ CONVENIOS</vt:lpstr>
      <vt:lpstr>Presentación de PowerPoint</vt:lpstr>
      <vt:lpstr>SOLICITUD DE REGISTRO DE REINTEGROS</vt:lpstr>
      <vt:lpstr>SOLICITUD DE REGISTRO DE REINTEGROS</vt:lpstr>
      <vt:lpstr>SOLICITUD DE REGISTRO DE REINTEGROS</vt:lpstr>
      <vt:lpstr>SOLICITUD DE REGISTRO DE REINTEGROS</vt:lpstr>
      <vt:lpstr>SOLICITUD DE REGISTRO DE INGRESOS Y REINTEGROS</vt:lpstr>
      <vt:lpstr>ERRORES COMUNES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Jose Castro</dc:creator>
  <cp:lastModifiedBy>C.P. Rafael Ixta</cp:lastModifiedBy>
  <cp:revision>28</cp:revision>
  <cp:lastPrinted>2017-11-24T19:32:13Z</cp:lastPrinted>
  <dcterms:created xsi:type="dcterms:W3CDTF">2016-04-25T18:20:06Z</dcterms:created>
  <dcterms:modified xsi:type="dcterms:W3CDTF">2020-02-20T16:41:28Z</dcterms:modified>
</cp:coreProperties>
</file>